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50E"/>
    <a:srgbClr val="D5BD0D"/>
    <a:srgbClr val="B9AF2F"/>
    <a:srgbClr val="E1A40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823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51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468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669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197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882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732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2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266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532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60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B96C0-9E92-4088-859D-BE07749E5593}" type="datetimeFigureOut">
              <a:rPr lang="en-US" smtClean="0"/>
              <a:pPr/>
              <a:t>10/5/2011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68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914400"/>
            <a:ext cx="3962400" cy="3505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>Let’s Learn About </a:t>
            </a: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>T</a:t>
            </a: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>he Great Souls…</a:t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7300" b="1" dirty="0" err="1" smtClean="0">
                <a:solidFill>
                  <a:schemeClr val="accent2">
                    <a:lumMod val="75000"/>
                  </a:schemeClr>
                </a:solidFill>
              </a:rPr>
              <a:t>Parmeshthis</a:t>
            </a:r>
            <a:r>
              <a:rPr lang="en-US" b="1" dirty="0" smtClean="0"/>
              <a:t>…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300" b="1" dirty="0" smtClean="0">
                <a:solidFill>
                  <a:schemeClr val="accent4">
                    <a:lumMod val="75000"/>
                  </a:schemeClr>
                </a:solidFill>
              </a:rPr>
              <a:t>What Do </a:t>
            </a:r>
            <a:r>
              <a:rPr lang="en-US" sz="5300" b="1" dirty="0">
                <a:solidFill>
                  <a:schemeClr val="accent4">
                    <a:lumMod val="75000"/>
                  </a:schemeClr>
                </a:solidFill>
              </a:rPr>
              <a:t>T</a:t>
            </a:r>
            <a:r>
              <a:rPr lang="en-US" sz="5300" b="1" dirty="0" smtClean="0">
                <a:solidFill>
                  <a:schemeClr val="accent4">
                    <a:lumMod val="75000"/>
                  </a:schemeClr>
                </a:solidFill>
              </a:rPr>
              <a:t>hey </a:t>
            </a:r>
            <a:r>
              <a:rPr lang="en-US" sz="5300" b="1" dirty="0">
                <a:solidFill>
                  <a:schemeClr val="accent4">
                    <a:lumMod val="75000"/>
                  </a:schemeClr>
                </a:solidFill>
              </a:rPr>
              <a:t>D</a:t>
            </a:r>
            <a:r>
              <a:rPr lang="en-US" sz="5300" b="1" dirty="0" smtClean="0">
                <a:solidFill>
                  <a:schemeClr val="accent4">
                    <a:lumMod val="75000"/>
                  </a:schemeClr>
                </a:solidFill>
              </a:rPr>
              <a:t>o??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394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28600"/>
            <a:ext cx="85725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</a:rPr>
              <a:t>Arihanta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</a:rPr>
              <a:t>Parmeshthi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Enjoy What they have attained – HAPPINESS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Since they Have Body- They Give </a:t>
            </a:r>
            <a:r>
              <a:rPr lang="en-US" dirty="0" err="1" smtClean="0">
                <a:solidFill>
                  <a:schemeClr val="bg2"/>
                </a:solidFill>
              </a:rPr>
              <a:t>Divya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Dhwani</a:t>
            </a:r>
            <a:r>
              <a:rPr lang="en-US" dirty="0" smtClean="0">
                <a:solidFill>
                  <a:schemeClr val="bg2"/>
                </a:solidFill>
              </a:rPr>
              <a:t>!!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We Call it </a:t>
            </a:r>
            <a:r>
              <a:rPr lang="en-US" b="1" i="1" dirty="0" err="1" smtClean="0">
                <a:solidFill>
                  <a:schemeClr val="bg2"/>
                </a:solidFill>
              </a:rPr>
              <a:t>Jinvani</a:t>
            </a:r>
            <a:r>
              <a:rPr lang="en-US" b="1" i="1" dirty="0" smtClean="0">
                <a:solidFill>
                  <a:schemeClr val="bg2"/>
                </a:solidFill>
              </a:rPr>
              <a:t>…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75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Sidhha</a:t>
            </a:r>
            <a:r>
              <a:rPr lang="en-US" b="1" dirty="0" smtClean="0"/>
              <a:t> </a:t>
            </a:r>
            <a:r>
              <a:rPr lang="en-US" b="1" dirty="0" err="1" smtClean="0"/>
              <a:t>Parmeshthi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They Have No Body</a:t>
            </a:r>
          </a:p>
          <a:p>
            <a:r>
              <a:rPr lang="en-US" dirty="0" smtClean="0"/>
              <a:t>Reside in the Top most </a:t>
            </a:r>
            <a:r>
              <a:rPr lang="en-US" dirty="0" err="1" smtClean="0"/>
              <a:t>postion</a:t>
            </a:r>
            <a:r>
              <a:rPr lang="en-US" dirty="0" smtClean="0"/>
              <a:t> of the Teen-</a:t>
            </a:r>
            <a:r>
              <a:rPr lang="en-US" dirty="0" err="1" smtClean="0"/>
              <a:t>Lok</a:t>
            </a:r>
            <a:r>
              <a:rPr lang="en-US" dirty="0" smtClean="0"/>
              <a:t>- </a:t>
            </a:r>
            <a:r>
              <a:rPr lang="en-US" b="1" dirty="0" err="1" smtClean="0"/>
              <a:t>Sidhha</a:t>
            </a:r>
            <a:r>
              <a:rPr lang="en-US" b="1" dirty="0" smtClean="0"/>
              <a:t> </a:t>
            </a:r>
            <a:r>
              <a:rPr lang="en-US" b="1" dirty="0" err="1" smtClean="0"/>
              <a:t>Shila</a:t>
            </a:r>
            <a:endParaRPr lang="en-US" b="1" dirty="0" smtClean="0"/>
          </a:p>
          <a:p>
            <a:r>
              <a:rPr lang="en-US" dirty="0" smtClean="0"/>
              <a:t>Just Enjoy What they have attained – HAPPINESS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371600" y="4957465"/>
            <a:ext cx="60960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28800" y="5029200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Difference Between </a:t>
            </a:r>
            <a:r>
              <a:rPr lang="en-US" sz="2000" b="1" i="1" dirty="0" err="1" smtClean="0">
                <a:solidFill>
                  <a:schemeClr val="accent2">
                    <a:lumMod val="50000"/>
                  </a:schemeClr>
                </a:solidFill>
              </a:rPr>
              <a:t>Arihanta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 &amp; </a:t>
            </a:r>
            <a:r>
              <a:rPr lang="en-US" sz="2000" b="1" i="1" dirty="0" err="1" smtClean="0">
                <a:solidFill>
                  <a:schemeClr val="accent2">
                    <a:lumMod val="50000"/>
                  </a:schemeClr>
                </a:solidFill>
              </a:rPr>
              <a:t>Sidhha</a:t>
            </a: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!!</a:t>
            </a: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#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Arihanta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have  BODY But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sidhha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Don’t…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#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Arihanta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Give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Divay-Dhwani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But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Sidhha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Don’t…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nubhavjain\Pictures\a_jain_tirthankara_ec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8600"/>
            <a:ext cx="1739900" cy="2286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7137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304800"/>
            <a:ext cx="85725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i="1" dirty="0" err="1" smtClean="0">
                <a:solidFill>
                  <a:srgbClr val="F0D50E"/>
                </a:solidFill>
              </a:rPr>
              <a:t>Acharya</a:t>
            </a:r>
            <a:r>
              <a:rPr lang="en-US" sz="6000" b="1" i="1" dirty="0" smtClean="0">
                <a:solidFill>
                  <a:srgbClr val="F0D50E"/>
                </a:solidFill>
              </a:rPr>
              <a:t> </a:t>
            </a:r>
            <a:r>
              <a:rPr lang="en-US" sz="6000" b="1" i="1" dirty="0" err="1" smtClean="0">
                <a:solidFill>
                  <a:srgbClr val="F0D50E"/>
                </a:solidFill>
              </a:rPr>
              <a:t>Parmeshthi</a:t>
            </a:r>
            <a:endParaRPr lang="en-US" sz="6000" b="1" i="1" dirty="0">
              <a:solidFill>
                <a:srgbClr val="F0D5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outerShdw blurRad="50800" dist="50800" dir="5400000" algn="ctr" rotWithShape="0">
              <a:srgbClr val="000000"/>
            </a:outerShdw>
          </a:effectLst>
        </p:spPr>
        <p:txBody>
          <a:bodyPr>
            <a:normAutofit lnSpcReduction="10000"/>
          </a:bodyPr>
          <a:lstStyle/>
          <a:p>
            <a:r>
              <a:rPr lang="en-US" sz="7200" b="1" i="1" dirty="0" smtClean="0">
                <a:solidFill>
                  <a:srgbClr val="E1A40D"/>
                </a:solidFill>
                <a:latin typeface="AngsanaUPC" pitchFamily="18" charset="-34"/>
                <a:cs typeface="AngsanaUPC" pitchFamily="18" charset="-34"/>
              </a:rPr>
              <a:t>Monitor </a:t>
            </a:r>
            <a:r>
              <a:rPr lang="en-US" sz="7200" b="1" i="1" dirty="0" err="1" smtClean="0">
                <a:solidFill>
                  <a:srgbClr val="E1A40D"/>
                </a:solidFill>
                <a:latin typeface="AngsanaUPC" pitchFamily="18" charset="-34"/>
                <a:cs typeface="AngsanaUPC" pitchFamily="18" charset="-34"/>
              </a:rPr>
              <a:t>Sadhus</a:t>
            </a:r>
            <a:r>
              <a:rPr lang="en-US" sz="7200" b="1" i="1" dirty="0" smtClean="0">
                <a:solidFill>
                  <a:srgbClr val="E1A40D"/>
                </a:solidFill>
                <a:latin typeface="AngsanaUPC" pitchFamily="18" charset="-34"/>
                <a:cs typeface="AngsanaUPC" pitchFamily="18" charset="-34"/>
              </a:rPr>
              <a:t>/Monks</a:t>
            </a:r>
          </a:p>
          <a:p>
            <a:r>
              <a:rPr lang="en-US" sz="7200" b="1" i="1" dirty="0" smtClean="0">
                <a:solidFill>
                  <a:srgbClr val="E1A40D"/>
                </a:solidFill>
                <a:latin typeface="AngsanaUPC" pitchFamily="18" charset="-34"/>
                <a:cs typeface="AngsanaUPC" pitchFamily="18" charset="-34"/>
              </a:rPr>
              <a:t>Guide Sadhus</a:t>
            </a:r>
          </a:p>
          <a:p>
            <a:pPr>
              <a:buNone/>
            </a:pPr>
            <a:r>
              <a:rPr lang="en-US" sz="7200" b="1" i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  </a:t>
            </a:r>
            <a:r>
              <a:rPr lang="en-US" sz="7200" b="1" i="1" dirty="0" err="1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Parmeshthi</a:t>
            </a:r>
            <a:endParaRPr lang="en-US" sz="7200" b="1" i="1" dirty="0">
              <a:solidFill>
                <a:srgbClr val="FFC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414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dirty="0" err="1" smtClean="0">
                <a:solidFill>
                  <a:schemeClr val="accent6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Upadhyay</a:t>
            </a:r>
            <a:r>
              <a:rPr lang="en-US" sz="6000" b="1" i="1" dirty="0" smtClean="0">
                <a:solidFill>
                  <a:schemeClr val="accent6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6000" b="1" i="1" dirty="0" err="1" smtClean="0">
                <a:solidFill>
                  <a:schemeClr val="accent6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Parmeshthi</a:t>
            </a:r>
            <a:endParaRPr lang="en-US" sz="6000" b="1" i="1" dirty="0">
              <a:solidFill>
                <a:schemeClr val="accent6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Teaches </a:t>
            </a:r>
            <a:r>
              <a:rPr lang="en-US" b="1" i="1" dirty="0" err="1" smtClean="0">
                <a:solidFill>
                  <a:schemeClr val="accent6">
                    <a:lumMod val="75000"/>
                  </a:schemeClr>
                </a:solidFill>
              </a:rPr>
              <a:t>Sadhus</a:t>
            </a:r>
            <a:endParaRPr lang="en-US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b="1" i="1" dirty="0" err="1" smtClean="0">
                <a:solidFill>
                  <a:schemeClr val="accent6">
                    <a:lumMod val="75000"/>
                  </a:schemeClr>
                </a:solidFill>
              </a:rPr>
              <a:t>Parmeshthi</a:t>
            </a:r>
            <a:endParaRPr lang="en-U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295"/>
          <a:stretch>
            <a:fillRect/>
          </a:stretch>
        </p:blipFill>
        <p:spPr bwMode="auto">
          <a:xfrm>
            <a:off x="4114800" y="1447800"/>
            <a:ext cx="4405312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996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52400"/>
            <a:ext cx="5448300" cy="283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/>
            </a:r>
            <a:b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</a:b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/>
            </a:r>
            <a:b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</a:b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>Sadhu</a:t>
            </a: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/>
            </a:r>
            <a:b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</a:br>
            <a:r>
              <a:rPr lang="en-US" b="1" i="1" u="sng" dirty="0" err="1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>Parmesthi</a:t>
            </a: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/>
            </a:r>
            <a:b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</a:br>
            <a:r>
              <a:rPr lang="en-US" b="1" i="1" u="sng" dirty="0" smtClean="0">
                <a:solidFill>
                  <a:schemeClr val="bg2">
                    <a:lumMod val="25000"/>
                  </a:schemeClr>
                </a:solidFill>
                <a:latin typeface="Aparajita" pitchFamily="34" charset="0"/>
                <a:cs typeface="Aparajita" pitchFamily="34" charset="0"/>
              </a:rPr>
              <a:t>(The monks)</a:t>
            </a:r>
            <a:endParaRPr lang="en-US" b="1" i="1" u="sng" dirty="0">
              <a:solidFill>
                <a:schemeClr val="bg2">
                  <a:lumMod val="25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3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endParaRPr lang="en-US" sz="3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Take preaching from </a:t>
            </a:r>
            <a:r>
              <a:rPr lang="en-US" sz="3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Upadhyay</a:t>
            </a:r>
            <a:endParaRPr lang="en-US" sz="3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pPr>
              <a:buNone/>
            </a:pP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  </a:t>
            </a:r>
            <a:r>
              <a:rPr lang="en-US" sz="3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Parmeshthi</a:t>
            </a:r>
            <a:endParaRPr lang="en-US" sz="3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Take guidance from </a:t>
            </a:r>
            <a:r>
              <a:rPr lang="en-US" sz="3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Acharya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Parmeshthi</a:t>
            </a:r>
            <a:endParaRPr lang="en-US" sz="3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  <a:p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Practice the path of Liberation</a:t>
            </a:r>
          </a:p>
          <a:p>
            <a:pPr>
              <a:buNone/>
            </a:pP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    – To attain their Goal</a:t>
            </a:r>
          </a:p>
          <a:p>
            <a:pPr>
              <a:buNone/>
            </a:pP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		  “True happiness”</a:t>
            </a:r>
          </a:p>
          <a:p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393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</a:t>
            </a:r>
            <a:r>
              <a:rPr lang="en-US" b="1" dirty="0" err="1" smtClean="0"/>
              <a:t>Arihanta</a:t>
            </a:r>
            <a:r>
              <a:rPr lang="en-US" dirty="0" smtClean="0"/>
              <a:t> FIRST and Not </a:t>
            </a:r>
            <a:r>
              <a:rPr lang="en-US" b="1" dirty="0" err="1" smtClean="0"/>
              <a:t>Sidhha</a:t>
            </a:r>
            <a:r>
              <a:rPr lang="en-US" dirty="0" smtClean="0"/>
              <a:t>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/>
              <a:t>No </a:t>
            </a:r>
            <a:r>
              <a:rPr lang="en-US" b="1" dirty="0" smtClean="0"/>
              <a:t>doubt,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3900" b="1" i="1" dirty="0" err="1" smtClean="0"/>
              <a:t>Sidhha</a:t>
            </a:r>
            <a:r>
              <a:rPr lang="en-US" sz="3900" b="1" i="1" dirty="0" smtClean="0"/>
              <a:t> </a:t>
            </a:r>
            <a:r>
              <a:rPr lang="en-US" sz="3900" b="1" i="1" dirty="0" err="1"/>
              <a:t>Bhagwan</a:t>
            </a:r>
            <a:r>
              <a:rPr lang="en-US" b="1" dirty="0"/>
              <a:t> </a:t>
            </a:r>
            <a:r>
              <a:rPr lang="en-US" b="1" dirty="0" smtClean="0"/>
              <a:t>HAVE	</a:t>
            </a:r>
            <a:endParaRPr lang="en-US" b="1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Body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Destroyed </a:t>
            </a:r>
            <a:r>
              <a:rPr lang="en-US" dirty="0"/>
              <a:t>all the 8 karmas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Attained </a:t>
            </a:r>
            <a:r>
              <a:rPr lang="en-US" dirty="0"/>
              <a:t>Pure Happiness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b="1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/>
              <a:t>But we can NOT see </a:t>
            </a:r>
            <a:r>
              <a:rPr lang="en-US" b="1" dirty="0" smtClean="0"/>
              <a:t>them.</a:t>
            </a:r>
            <a:endParaRPr lang="en-US" b="1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/>
              <a:t>They </a:t>
            </a:r>
            <a:r>
              <a:rPr lang="en-US" sz="3800" b="1" dirty="0" smtClean="0"/>
              <a:t>DON’T</a:t>
            </a:r>
            <a:r>
              <a:rPr lang="en-US" b="1" dirty="0" smtClean="0"/>
              <a:t> </a:t>
            </a:r>
            <a:endParaRPr lang="en-US" b="1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Give us </a:t>
            </a:r>
            <a:r>
              <a:rPr lang="en-US" dirty="0" err="1"/>
              <a:t>Divya</a:t>
            </a:r>
            <a:r>
              <a:rPr lang="en-US" dirty="0"/>
              <a:t> </a:t>
            </a:r>
            <a:r>
              <a:rPr lang="en-US" dirty="0" err="1"/>
              <a:t>Dhwani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Show us path of Liberation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647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Other Hand, </a:t>
            </a:r>
            <a:r>
              <a:rPr lang="en-US" b="1" dirty="0" err="1" smtClean="0"/>
              <a:t>Arihanta</a:t>
            </a:r>
            <a:r>
              <a:rPr lang="en-US" b="1" dirty="0" smtClean="0"/>
              <a:t> </a:t>
            </a:r>
            <a:r>
              <a:rPr lang="en-US" b="1" dirty="0" err="1" smtClean="0"/>
              <a:t>bhagwan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" y="15240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i="1" dirty="0" smtClean="0"/>
              <a:t>Have Body</a:t>
            </a:r>
            <a:r>
              <a:rPr lang="en-US" i="1" dirty="0"/>
              <a:t>. </a:t>
            </a:r>
            <a:endParaRPr lang="en-US" i="1" dirty="0" smtClean="0"/>
          </a:p>
          <a:p>
            <a:pPr>
              <a:lnSpc>
                <a:spcPct val="90000"/>
              </a:lnSpc>
              <a:defRPr/>
            </a:pPr>
            <a:r>
              <a:rPr lang="en-US" i="1" dirty="0" smtClean="0"/>
              <a:t>Give us the </a:t>
            </a:r>
            <a:r>
              <a:rPr lang="en-US" b="1" i="1" dirty="0" err="1" smtClean="0"/>
              <a:t>DivyaDhwani</a:t>
            </a:r>
            <a:r>
              <a:rPr lang="en-US" i="1" dirty="0" smtClean="0"/>
              <a:t> (</a:t>
            </a:r>
            <a:r>
              <a:rPr lang="en-US" i="1" u="sng" dirty="0" smtClean="0"/>
              <a:t>Jin-</a:t>
            </a:r>
            <a:r>
              <a:rPr lang="en-US" i="1" u="sng" dirty="0" err="1" smtClean="0"/>
              <a:t>Vani</a:t>
            </a:r>
            <a:r>
              <a:rPr lang="en-US" i="1" dirty="0" smtClean="0"/>
              <a:t>).</a:t>
            </a:r>
          </a:p>
          <a:p>
            <a:pPr>
              <a:lnSpc>
                <a:spcPct val="90000"/>
              </a:lnSpc>
              <a:defRPr/>
            </a:pPr>
            <a:r>
              <a:rPr lang="en-US" i="1" dirty="0" smtClean="0"/>
              <a:t>Show us path of Liberation.</a:t>
            </a:r>
          </a:p>
          <a:p>
            <a:pPr>
              <a:lnSpc>
                <a:spcPct val="90000"/>
              </a:lnSpc>
              <a:defRPr/>
            </a:pPr>
            <a:r>
              <a:rPr lang="en-US" b="1" i="1" dirty="0" smtClean="0"/>
              <a:t>Are an example for us to attain complete bliss.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i="1" dirty="0" smtClean="0">
                <a:solidFill>
                  <a:srgbClr val="002060"/>
                </a:solidFill>
              </a:rPr>
              <a:t>THEREFORE WE  PAY SALUTATIONS TO ARIHANTAS FIRST..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b="1" dirty="0"/>
          </a:p>
          <a:p>
            <a:endParaRPr lang="en-US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640080" y="5410200"/>
            <a:ext cx="7620000" cy="1193429"/>
          </a:xfrm>
          <a:prstGeom prst="round2Diag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53440" y="5486400"/>
            <a:ext cx="7132320" cy="111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But there is nothing like Arihantas are more adorable and </a:t>
            </a:r>
            <a:r>
              <a:rPr lang="en-US" i="1" dirty="0" smtClean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Sidhhas </a:t>
            </a:r>
            <a:r>
              <a:rPr lang="en-US" i="1" dirty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are less.</a:t>
            </a:r>
          </a:p>
          <a:p>
            <a:pPr>
              <a:lnSpc>
                <a:spcPct val="90000"/>
              </a:lnSpc>
              <a:defRPr/>
            </a:pPr>
            <a:r>
              <a:rPr lang="en-US" i="1" dirty="0">
                <a:ln w="18415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No. They both have attained the Salvation and therefore are equally adorable and Ideal for us to walk on Path of Liberation.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066800"/>
            <a:ext cx="1904999" cy="20649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670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26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atmarthi608@gmail.com</a:t>
            </a:r>
            <a:endParaRPr lang="en-US" dirty="0"/>
          </a:p>
        </p:txBody>
      </p:sp>
      <p:pic>
        <p:nvPicPr>
          <p:cNvPr id="1026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61095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7693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199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  Let’s Learn About The Great Souls…  Parmeshthis…    What Do They Do??  </vt:lpstr>
      <vt:lpstr>Arihanta Parmeshthi</vt:lpstr>
      <vt:lpstr>Sidhha Parmeshthi</vt:lpstr>
      <vt:lpstr>Acharya Parmeshthi</vt:lpstr>
      <vt:lpstr>Upadhyay Parmeshthi</vt:lpstr>
      <vt:lpstr>  Sadhu Parmesthi (The monks)</vt:lpstr>
      <vt:lpstr>Why Arihanta FIRST and Not Sidhha!!</vt:lpstr>
      <vt:lpstr>On the Other Hand, Arihanta bhagwan</vt:lpstr>
      <vt:lpstr>Slide 9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Learn about the Great Souls… Parmesthis… What do they do??</dc:title>
  <dc:creator>Anubhav jain (Open)</dc:creator>
  <cp:lastModifiedBy>Sachin_Mehta</cp:lastModifiedBy>
  <cp:revision>32</cp:revision>
  <dcterms:created xsi:type="dcterms:W3CDTF">2011-10-01T17:31:00Z</dcterms:created>
  <dcterms:modified xsi:type="dcterms:W3CDTF">2011-10-06T02:51:16Z</dcterms:modified>
</cp:coreProperties>
</file>