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6" r:id="rId3"/>
    <p:sldId id="267" r:id="rId4"/>
    <p:sldId id="268" r:id="rId5"/>
    <p:sldId id="269" r:id="rId6"/>
    <p:sldId id="270" r:id="rId7"/>
    <p:sldId id="273" r:id="rId8"/>
    <p:sldId id="274" r:id="rId9"/>
    <p:sldId id="271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A40D"/>
    <a:srgbClr val="A177BB"/>
    <a:srgbClr val="F0D50E"/>
    <a:srgbClr val="D5BD0D"/>
    <a:srgbClr val="B9AF2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A27D3-1E42-4D54-A1F1-1BAD891B9EFB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60F5A-9D65-465A-BCD1-FA24286D80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60F5A-9D65-465A-BCD1-FA24286D80E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8230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51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4680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6691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197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882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732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2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266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4532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460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B96C0-9E92-4088-859D-BE07749E5593}" type="datetimeFigureOut">
              <a:rPr lang="en-US" smtClean="0"/>
              <a:pPr/>
              <a:t>10/7/2011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ABD2B-34BF-4918-97F8-BE033FB1C9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68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914400"/>
            <a:ext cx="3962400" cy="3505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>Let’s Learn About </a:t>
            </a:r>
            <a:r>
              <a:rPr lang="en-US" sz="5300" b="1" i="1" dirty="0">
                <a:solidFill>
                  <a:schemeClr val="tx2">
                    <a:lumMod val="50000"/>
                  </a:schemeClr>
                </a:solidFill>
              </a:rPr>
              <a:t>T</a:t>
            </a: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>he Great Souls…</a:t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5300" b="1" i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en-US" sz="7300" b="1" dirty="0" smtClean="0">
                <a:solidFill>
                  <a:schemeClr val="accent2">
                    <a:lumMod val="75000"/>
                  </a:schemeClr>
                </a:solidFill>
              </a:rPr>
              <a:t>Parmeshthis</a:t>
            </a:r>
            <a:r>
              <a:rPr lang="en-US" b="1" dirty="0" smtClean="0"/>
              <a:t>…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5300" b="1" dirty="0" smtClean="0">
                <a:solidFill>
                  <a:schemeClr val="accent4">
                    <a:lumMod val="75000"/>
                  </a:schemeClr>
                </a:solidFill>
              </a:rPr>
              <a:t>How Are They??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anubhavjain\Documents\anubav\Pathshala 608\MONA Mini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6" y="-15240"/>
            <a:ext cx="1085850" cy="990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1394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3008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15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1593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4383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0376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chemeClr val="bg2">
                    <a:lumMod val="50000"/>
                  </a:schemeClr>
                </a:solidFill>
              </a:rPr>
              <a:t>Namokar Mantra :</a:t>
            </a:r>
            <a:br>
              <a:rPr lang="en-US" sz="49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</a:rPr>
              <a:t>Word Dictionary</a:t>
            </a:r>
            <a:endParaRPr lang="en-US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Parmeshthi</a:t>
            </a:r>
            <a:r>
              <a:rPr lang="en-US" dirty="0" smtClean="0"/>
              <a:t> – Top Most Position</a:t>
            </a:r>
          </a:p>
          <a:p>
            <a:endParaRPr lang="en-US" dirty="0" smtClean="0"/>
          </a:p>
          <a:p>
            <a:r>
              <a:rPr lang="en-US" b="1" dirty="0" smtClean="0"/>
              <a:t>Dev</a:t>
            </a:r>
            <a:r>
              <a:rPr lang="en-US" dirty="0" smtClean="0"/>
              <a:t> = </a:t>
            </a:r>
            <a:r>
              <a:rPr lang="en-US" dirty="0"/>
              <a:t>Veetragi + Sarvagya + </a:t>
            </a:r>
            <a:r>
              <a:rPr lang="en-US" dirty="0" smtClean="0"/>
              <a:t>Hitopdeshi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Veetragi</a:t>
            </a:r>
            <a:r>
              <a:rPr lang="en-US" dirty="0" smtClean="0"/>
              <a:t> – Whose Attachments Have gone away.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Sarvagya</a:t>
            </a:r>
            <a:r>
              <a:rPr lang="en-US" dirty="0" smtClean="0"/>
              <a:t> – Who knows Everything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Hitopdeshi</a:t>
            </a:r>
            <a:r>
              <a:rPr lang="en-US" dirty="0" smtClean="0"/>
              <a:t> – Gives Divya-Dhwani/Preaches Us.</a:t>
            </a:r>
          </a:p>
          <a:p>
            <a:r>
              <a:rPr lang="en-US" b="1" dirty="0" smtClean="0"/>
              <a:t>Guru</a:t>
            </a:r>
            <a:r>
              <a:rPr lang="en-US" dirty="0" smtClean="0"/>
              <a:t> – Completely Detached, Disregarding all Worldly possessions.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03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 &amp; Guru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80000"/>
              </a:lnSpc>
              <a:buNone/>
            </a:pPr>
            <a:r>
              <a:rPr lang="en-US" sz="1800" b="1" dirty="0"/>
              <a:t>Chart </a:t>
            </a:r>
            <a:r>
              <a:rPr lang="en-US" sz="1800" b="1" dirty="0" smtClean="0"/>
              <a:t>I</a:t>
            </a:r>
            <a:endParaRPr lang="en-US" sz="1800" dirty="0"/>
          </a:p>
          <a:p>
            <a:pPr algn="ctr">
              <a:lnSpc>
                <a:spcPct val="80000"/>
              </a:lnSpc>
              <a:buNone/>
            </a:pPr>
            <a:r>
              <a:rPr lang="en-US" sz="1800" dirty="0" smtClean="0"/>
              <a:t>Five Parmeshthi</a:t>
            </a:r>
          </a:p>
          <a:p>
            <a:pPr algn="ctr">
              <a:lnSpc>
                <a:spcPct val="80000"/>
              </a:lnSpc>
              <a:buNone/>
            </a:pPr>
            <a:endParaRPr lang="en-US" sz="1800" dirty="0" smtClean="0"/>
          </a:p>
          <a:p>
            <a:pPr algn="ctr">
              <a:lnSpc>
                <a:spcPct val="80000"/>
              </a:lnSpc>
              <a:buNone/>
            </a:pPr>
            <a:endParaRPr lang="en-US" sz="1800" dirty="0"/>
          </a:p>
          <a:p>
            <a:pPr algn="ctr">
              <a:lnSpc>
                <a:spcPct val="80000"/>
              </a:lnSpc>
              <a:buNone/>
            </a:pPr>
            <a:r>
              <a:rPr lang="en-US" sz="1800" dirty="0" smtClean="0"/>
              <a:t>DEV                                                                   </a:t>
            </a:r>
            <a:r>
              <a:rPr lang="en-US" sz="1800" dirty="0"/>
              <a:t>GURU</a:t>
            </a:r>
          </a:p>
          <a:p>
            <a:pPr>
              <a:lnSpc>
                <a:spcPct val="80000"/>
              </a:lnSpc>
              <a:buNone/>
            </a:pPr>
            <a:r>
              <a:rPr lang="en-US" sz="1800" dirty="0"/>
              <a:t>            </a:t>
            </a:r>
            <a:r>
              <a:rPr lang="en-US" sz="1800" dirty="0" smtClean="0"/>
              <a:t>         </a:t>
            </a:r>
          </a:p>
          <a:p>
            <a:pPr>
              <a:lnSpc>
                <a:spcPct val="80000"/>
              </a:lnSpc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 smtClean="0"/>
              <a:t># Arihant </a:t>
            </a:r>
            <a:r>
              <a:rPr lang="en-US" sz="1800" dirty="0"/>
              <a:t>Bhagwan    </a:t>
            </a:r>
            <a:r>
              <a:rPr lang="en-US" sz="1800" dirty="0" smtClean="0"/>
              <a:t> # Siddha </a:t>
            </a:r>
            <a:r>
              <a:rPr lang="en-US" sz="1800" dirty="0"/>
              <a:t>Bhagwan       </a:t>
            </a:r>
            <a:r>
              <a:rPr lang="en-US" sz="1800" dirty="0" smtClean="0"/>
              <a:t>* Upadhyay     * Acharaya           * Sadhu</a:t>
            </a:r>
            <a:endParaRPr lang="en-US" sz="1800" b="1" dirty="0"/>
          </a:p>
          <a:p>
            <a:pPr>
              <a:lnSpc>
                <a:spcPct val="80000"/>
              </a:lnSpc>
              <a:buNone/>
            </a:pPr>
            <a:endParaRPr lang="en-US" sz="1800" b="1" dirty="0"/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733800" y="318516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953000" y="323088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477000" y="32004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077200" y="32004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76400" y="316992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691640" y="32004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953000" y="3200400"/>
            <a:ext cx="3124200" cy="30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895600" y="2209800"/>
            <a:ext cx="1524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419600" y="2209800"/>
            <a:ext cx="1752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C:\Users\anubhavjain\Documents\anubav\Pathshala 608\Religious Pics\31_p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800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nubhavjain\Documents\anubav\Pathshala 608\Religious Pics\42_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495800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nubhavjain\Documents\anubav\Pathshala 608\MONA Mini 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57" y="685800"/>
            <a:ext cx="1503485" cy="137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nubhavjain\Documents\anubav\Pathshala 608\Religious Pics\24_pi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960" y="253637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nubhavjain\Documents\anubav\Pathshala 608\Religious Pics\29_pi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697" y="4724400"/>
            <a:ext cx="1628503" cy="1628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8769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i="1" dirty="0" smtClean="0">
                <a:solidFill>
                  <a:srgbClr val="E1A40D"/>
                </a:solidFill>
              </a:rPr>
              <a:t>Namokar Mantra :</a:t>
            </a:r>
            <a:r>
              <a:rPr lang="en-US" sz="4900" b="1" dirty="0" smtClean="0">
                <a:solidFill>
                  <a:srgbClr val="E1A40D"/>
                </a:solidFill>
              </a:rPr>
              <a:t/>
            </a:r>
            <a:br>
              <a:rPr lang="en-US" sz="4900" b="1" dirty="0" smtClean="0">
                <a:solidFill>
                  <a:srgbClr val="E1A40D"/>
                </a:solidFill>
              </a:rPr>
            </a:br>
            <a:r>
              <a:rPr lang="en-US" sz="4000" b="1" i="1" u="sng" dirty="0" smtClean="0">
                <a:solidFill>
                  <a:srgbClr val="E1A40D"/>
                </a:solidFill>
              </a:rPr>
              <a:t>Facts</a:t>
            </a:r>
            <a:endParaRPr lang="en-US" sz="4000" b="1" i="1" u="sng" dirty="0">
              <a:solidFill>
                <a:srgbClr val="E1A40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b="1" i="1" u="sng" dirty="0" smtClean="0">
                <a:solidFill>
                  <a:schemeClr val="accent2">
                    <a:lumMod val="50000"/>
                  </a:schemeClr>
                </a:solidFill>
              </a:rPr>
              <a:t>Namokar Mantra :</a:t>
            </a:r>
          </a:p>
          <a:p>
            <a:pPr marL="0" indent="0">
              <a:buNone/>
            </a:pPr>
            <a:endParaRPr lang="en-US" sz="3600" b="1" i="1" u="sng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/>
              <a:t>Has 35 Words &amp; 57 Vowels</a:t>
            </a:r>
          </a:p>
          <a:p>
            <a:endParaRPr lang="en-US" dirty="0" smtClean="0"/>
          </a:p>
          <a:p>
            <a:r>
              <a:rPr lang="en-US" dirty="0" smtClean="0"/>
              <a:t>Has </a:t>
            </a:r>
            <a:r>
              <a:rPr lang="en-US" b="1" dirty="0" smtClean="0"/>
              <a:t>FOUR</a:t>
            </a:r>
            <a:r>
              <a:rPr lang="en-US" dirty="0" smtClean="0"/>
              <a:t> other names 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Maha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-Mantra</a:t>
            </a:r>
            <a:r>
              <a:rPr lang="en-US" dirty="0" smtClean="0"/>
              <a:t> [As it salutes to GREATEST (</a:t>
            </a:r>
            <a:r>
              <a:rPr lang="en-US" i="1" dirty="0" err="1" smtClean="0"/>
              <a:t>Maha</a:t>
            </a:r>
            <a:r>
              <a:rPr lang="en-US" dirty="0" smtClean="0"/>
              <a:t>) positions]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Mool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Mantra </a:t>
            </a:r>
            <a:r>
              <a:rPr lang="en-US" dirty="0" smtClean="0"/>
              <a:t>[As it is the ROOT (</a:t>
            </a:r>
            <a:r>
              <a:rPr lang="en-US" i="1" dirty="0" err="1"/>
              <a:t>M</a:t>
            </a:r>
            <a:r>
              <a:rPr lang="en-US" i="1" dirty="0" err="1" smtClean="0"/>
              <a:t>ool</a:t>
            </a:r>
            <a:r>
              <a:rPr lang="en-US" dirty="0" smtClean="0"/>
              <a:t>) of all the Mantras]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Anadi-Nidhan</a:t>
            </a:r>
            <a:r>
              <a:rPr lang="en-US" dirty="0" smtClean="0"/>
              <a:t> Mantra [</a:t>
            </a:r>
            <a:r>
              <a:rPr lang="en-US" dirty="0"/>
              <a:t>Because it has </a:t>
            </a:r>
            <a:r>
              <a:rPr lang="en-US" dirty="0" smtClean="0"/>
              <a:t>NO Beginning (</a:t>
            </a:r>
            <a:r>
              <a:rPr lang="en-US" i="1" dirty="0" err="1" smtClean="0"/>
              <a:t>Adi</a:t>
            </a:r>
            <a:r>
              <a:rPr lang="en-US" dirty="0" smtClean="0"/>
              <a:t>) </a:t>
            </a:r>
            <a:r>
              <a:rPr lang="en-US" dirty="0"/>
              <a:t>&amp; </a:t>
            </a:r>
            <a:r>
              <a:rPr lang="en-US" dirty="0" smtClean="0"/>
              <a:t>NO End (</a:t>
            </a:r>
            <a:r>
              <a:rPr lang="en-US" i="1" dirty="0" smtClean="0"/>
              <a:t>Ant</a:t>
            </a:r>
            <a:r>
              <a:rPr lang="en-US" dirty="0" smtClean="0"/>
              <a:t>)]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Panch</a:t>
            </a:r>
            <a:r>
              <a:rPr lang="en-US" b="1" dirty="0" err="1">
                <a:solidFill>
                  <a:schemeClr val="bg2">
                    <a:lumMod val="25000"/>
                  </a:schemeClr>
                </a:solidFill>
              </a:rPr>
              <a:t>-</a:t>
            </a:r>
            <a:r>
              <a:rPr lang="en-US" b="1" dirty="0" err="1" smtClean="0">
                <a:solidFill>
                  <a:schemeClr val="bg2">
                    <a:lumMod val="25000"/>
                  </a:schemeClr>
                </a:solidFill>
              </a:rPr>
              <a:t>Namaskar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 Mantra</a:t>
            </a:r>
            <a:r>
              <a:rPr lang="en-US" dirty="0" smtClean="0"/>
              <a:t> [As it pay Salutations (</a:t>
            </a:r>
            <a:r>
              <a:rPr lang="en-US" i="1" dirty="0" err="1" smtClean="0"/>
              <a:t>Namaskar</a:t>
            </a:r>
            <a:r>
              <a:rPr lang="en-US" dirty="0" smtClean="0"/>
              <a:t>) to Five (</a:t>
            </a:r>
            <a:r>
              <a:rPr lang="en-US" i="1" dirty="0" err="1"/>
              <a:t>P</a:t>
            </a:r>
            <a:r>
              <a:rPr lang="en-US" i="1" dirty="0" err="1" smtClean="0"/>
              <a:t>anch</a:t>
            </a:r>
            <a:r>
              <a:rPr lang="en-US" dirty="0" smtClean="0"/>
              <a:t>) Parmeshthis]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r>
              <a:rPr lang="en-US" dirty="0" smtClean="0"/>
              <a:t>Was </a:t>
            </a:r>
            <a:r>
              <a:rPr lang="en-US" b="1" dirty="0" smtClean="0"/>
              <a:t>First</a:t>
            </a:r>
            <a:r>
              <a:rPr lang="en-US" dirty="0" smtClean="0"/>
              <a:t> written in the Scripture – </a:t>
            </a:r>
            <a:r>
              <a:rPr lang="en-US" b="1" i="1" dirty="0" smtClean="0"/>
              <a:t>Shat </a:t>
            </a:r>
            <a:r>
              <a:rPr lang="en-US" b="1" i="1" dirty="0" err="1" smtClean="0"/>
              <a:t>Khandagam</a:t>
            </a:r>
            <a:r>
              <a:rPr lang="en-US" dirty="0" smtClean="0"/>
              <a:t> – as Benediction (</a:t>
            </a:r>
            <a:r>
              <a:rPr lang="en-US" dirty="0" err="1" smtClean="0"/>
              <a:t>Mangalacharan</a:t>
            </a:r>
            <a:r>
              <a:rPr lang="en-US" dirty="0" smtClean="0"/>
              <a:t>) of it - By </a:t>
            </a:r>
            <a:r>
              <a:rPr lang="en-US" i="1" u="sng" dirty="0" err="1" smtClean="0">
                <a:solidFill>
                  <a:schemeClr val="bg2">
                    <a:lumMod val="25000"/>
                  </a:schemeClr>
                </a:solidFill>
              </a:rPr>
              <a:t>Aacharya</a:t>
            </a:r>
            <a:r>
              <a:rPr lang="en-US" i="1" u="sng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i="1" u="sng" dirty="0" err="1" smtClean="0">
                <a:solidFill>
                  <a:schemeClr val="bg2">
                    <a:lumMod val="25000"/>
                  </a:schemeClr>
                </a:solidFill>
              </a:rPr>
              <a:t>Pushpdant</a:t>
            </a:r>
            <a:r>
              <a:rPr lang="en-US" i="1" u="sng" dirty="0" smtClean="0">
                <a:solidFill>
                  <a:schemeClr val="bg2">
                    <a:lumMod val="25000"/>
                  </a:schemeClr>
                </a:solidFill>
              </a:rPr>
              <a:t> &amp; </a:t>
            </a:r>
            <a:r>
              <a:rPr lang="en-US" i="1" u="sng" dirty="0" err="1" smtClean="0">
                <a:solidFill>
                  <a:schemeClr val="bg2">
                    <a:lumMod val="25000"/>
                  </a:schemeClr>
                </a:solidFill>
              </a:rPr>
              <a:t>Aacharya</a:t>
            </a:r>
            <a:r>
              <a:rPr lang="en-US" i="1" u="sng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i="1" u="sng" dirty="0" err="1" smtClean="0">
                <a:solidFill>
                  <a:schemeClr val="bg2">
                    <a:lumMod val="25000"/>
                  </a:schemeClr>
                </a:solidFill>
              </a:rPr>
              <a:t>Bhootbali</a:t>
            </a:r>
            <a:endParaRPr lang="en-US" i="1" u="sng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165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426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26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anubhavjain\Documents\anubav\Pathshala 608\MONA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457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524000"/>
            <a:ext cx="9144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atmarthi608@gmail.com</a:t>
            </a:r>
          </a:p>
        </p:txBody>
      </p:sp>
    </p:spTree>
    <p:extLst>
      <p:ext uri="{BB962C8B-B14F-4D97-AF65-F5344CB8AC3E}">
        <p14:creationId xmlns="" xmlns:p14="http://schemas.microsoft.com/office/powerpoint/2010/main" val="4190611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171</Words>
  <Application>Microsoft Office PowerPoint</Application>
  <PresentationFormat>On-screen Show (4:3)</PresentationFormat>
  <Paragraphs>48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   Let’s Learn About The Great Souls…  Parmeshthis…    How Are They??  </vt:lpstr>
      <vt:lpstr>Slide 2</vt:lpstr>
      <vt:lpstr>Slide 3</vt:lpstr>
      <vt:lpstr>Slide 4</vt:lpstr>
      <vt:lpstr>Slide 5</vt:lpstr>
      <vt:lpstr>Slide 6</vt:lpstr>
      <vt:lpstr>Namokar Mantra : Word Dictionary</vt:lpstr>
      <vt:lpstr>Dev &amp; Guru</vt:lpstr>
      <vt:lpstr>Namokar Mantra : Facts</vt:lpstr>
      <vt:lpstr>Slide 10</vt:lpstr>
    </vt:vector>
  </TitlesOfParts>
  <Company>Deloitte Touche Tohmatsu Services,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Let’s Learn about the Great Souls… Parmesthis… What do they do??</dc:title>
  <dc:creator>Anubhav jain (Open)</dc:creator>
  <cp:lastModifiedBy>Sachin_Mehta</cp:lastModifiedBy>
  <cp:revision>44</cp:revision>
  <dcterms:created xsi:type="dcterms:W3CDTF">2011-10-01T17:31:00Z</dcterms:created>
  <dcterms:modified xsi:type="dcterms:W3CDTF">2011-10-07T15:10:32Z</dcterms:modified>
</cp:coreProperties>
</file>