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60" r:id="rId5"/>
    <p:sldId id="261" r:id="rId6"/>
    <p:sldId id="258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10" autoAdjust="0"/>
    <p:restoredTop sz="94660"/>
  </p:normalViewPr>
  <p:slideViewPr>
    <p:cSldViewPr>
      <p:cViewPr varScale="1">
        <p:scale>
          <a:sx n="69" d="100"/>
          <a:sy n="69" d="100"/>
        </p:scale>
        <p:origin x="-5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70BA-5540-4F08-9AA5-93F63F9CDA92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D7174-5455-4999-BC8A-E47E1404CD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8" y="228597"/>
          <a:ext cx="8458204" cy="640080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14551"/>
                <a:gridCol w="2114551"/>
                <a:gridCol w="2114551"/>
                <a:gridCol w="2114551"/>
              </a:tblGrid>
              <a:tr h="426719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Pronouns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675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Person / </a:t>
                      </a:r>
                      <a:r>
                        <a:rPr lang="hi-IN" sz="2000" dirty="0"/>
                        <a:t>पुरुष / </a:t>
                      </a:r>
                      <a:r>
                        <a:rPr lang="en-US" sz="2000" dirty="0" err="1"/>
                        <a:t>puruSha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Number / </a:t>
                      </a:r>
                      <a:r>
                        <a:rPr lang="hi-IN" sz="2000" dirty="0"/>
                        <a:t>वचन / </a:t>
                      </a:r>
                      <a:r>
                        <a:rPr lang="en-US" sz="2000" dirty="0" err="1"/>
                        <a:t>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6801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Singular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एकवचन / </a:t>
                      </a:r>
                      <a:r>
                        <a:rPr lang="en-US" sz="2000" dirty="0" err="1"/>
                        <a:t>ekavachana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Dual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द्वीवचन / </a:t>
                      </a:r>
                      <a:r>
                        <a:rPr lang="en-US" sz="2000" dirty="0" err="1"/>
                        <a:t>dviivachana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Plural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बहुवचन / </a:t>
                      </a:r>
                      <a:r>
                        <a:rPr lang="en-US" sz="2000" dirty="0" err="1"/>
                        <a:t>bahuvachana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</a:tr>
              <a:tr h="13868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Third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प्रथम / </a:t>
                      </a:r>
                      <a:r>
                        <a:rPr lang="en-US" sz="2000" dirty="0" err="1"/>
                        <a:t>prathama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Kruti Dev 021" pitchFamily="2" charset="0"/>
                        </a:rPr>
                        <a:t>l</a:t>
                      </a:r>
                      <a:r>
                        <a:rPr lang="en-US" sz="2000" baseline="0" dirty="0" smtClean="0">
                          <a:latin typeface="Kruti Dev 021" pitchFamily="2" charset="0"/>
                        </a:rPr>
                        <a:t>% 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/ </a:t>
                      </a:r>
                      <a:r>
                        <a:rPr lang="en-US" sz="2000" baseline="0" dirty="0" err="1" smtClean="0">
                          <a:latin typeface="Arial" pitchFamily="34" charset="0"/>
                          <a:cs typeface="Arial" pitchFamily="34" charset="0"/>
                        </a:rPr>
                        <a:t>sah</a:t>
                      </a:r>
                      <a:r>
                        <a:rPr lang="en-US" sz="2000" baseline="0" dirty="0" smtClean="0">
                          <a:latin typeface="Arial" pitchFamily="34" charset="0"/>
                          <a:cs typeface="Arial" pitchFamily="34" charset="0"/>
                        </a:rPr>
                        <a:t> (he)</a:t>
                      </a:r>
                      <a:endParaRPr lang="en-US" sz="2000" dirty="0" smtClean="0">
                        <a:latin typeface="Kruti Dev 021" pitchFamily="2" charset="0"/>
                      </a:endParaRP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Kruti Dev 021" pitchFamily="2" charset="0"/>
                        </a:rPr>
                        <a:t>rkS</a:t>
                      </a:r>
                      <a:r>
                        <a:rPr lang="en-US" sz="2000" dirty="0" smtClean="0">
                          <a:latin typeface="Kruti Dev 021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/ tau</a:t>
                      </a:r>
                      <a:endParaRPr lang="en-US" sz="2000" dirty="0" smtClean="0">
                        <a:latin typeface="Kruti Dev 021" pitchFamily="2" charset="0"/>
                      </a:endParaRPr>
                    </a:p>
                    <a:p>
                      <a:pPr algn="ctr"/>
                      <a:r>
                        <a:rPr lang="en-US" sz="2000" dirty="0" smtClean="0"/>
                        <a:t>(They both)</a:t>
                      </a:r>
                      <a:endParaRPr lang="en-US" sz="2000" dirty="0"/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>
                          <a:latin typeface="Kruti Dev 021" pitchFamily="2" charset="0"/>
                        </a:rPr>
                        <a:t>rs</a:t>
                      </a:r>
                      <a:r>
                        <a:rPr lang="en-US" sz="2000" dirty="0" smtClean="0">
                          <a:latin typeface="Kruti Dev 021" pitchFamily="2" charset="0"/>
                        </a:rPr>
                        <a:t> 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/ </a:t>
                      </a:r>
                      <a:r>
                        <a:rPr lang="en-US" sz="2000" dirty="0" err="1" smtClean="0">
                          <a:latin typeface="Arial" pitchFamily="34" charset="0"/>
                          <a:cs typeface="Arial" pitchFamily="34" charset="0"/>
                        </a:rPr>
                        <a:t>te</a:t>
                      </a:r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 (they all)</a:t>
                      </a:r>
                      <a:endParaRPr lang="en-US" sz="2000" dirty="0" smtClean="0">
                        <a:latin typeface="Kruti Dev 021" pitchFamily="2" charset="0"/>
                      </a:endParaRPr>
                    </a:p>
                    <a:p>
                      <a:pPr algn="ctr"/>
                      <a:endParaRPr lang="en-US" sz="2000" dirty="0"/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</a:tr>
              <a:tr h="138684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Second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मध्यम / </a:t>
                      </a:r>
                      <a:r>
                        <a:rPr lang="en-US" sz="2000" dirty="0" err="1"/>
                        <a:t>madhyama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त्वम् / </a:t>
                      </a:r>
                      <a:r>
                        <a:rPr lang="en-US" sz="2000" dirty="0" err="1" smtClean="0"/>
                        <a:t>tvam</a:t>
                      </a:r>
                      <a:r>
                        <a:rPr lang="en-US" sz="2000" dirty="0" smtClean="0"/>
                        <a:t>        (you)</a:t>
                      </a:r>
                      <a:endParaRPr lang="en-US" sz="20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 smtClean="0"/>
                        <a:t>युवाम् </a:t>
                      </a:r>
                      <a:r>
                        <a:rPr lang="hi-IN" sz="2000" dirty="0"/>
                        <a:t>/ </a:t>
                      </a:r>
                      <a:r>
                        <a:rPr lang="en-US" sz="2000" dirty="0" err="1" smtClean="0"/>
                        <a:t>yuvaam</a:t>
                      </a:r>
                      <a:r>
                        <a:rPr lang="en-US" sz="2000" dirty="0" smtClean="0"/>
                        <a:t> (you both) </a:t>
                      </a:r>
                      <a:endParaRPr lang="en-US" sz="20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 smtClean="0"/>
                        <a:t>यूयम् </a:t>
                      </a:r>
                      <a:r>
                        <a:rPr lang="hi-IN" sz="2000" dirty="0"/>
                        <a:t>/ </a:t>
                      </a:r>
                      <a:r>
                        <a:rPr lang="en-US" sz="2000" dirty="0" err="1"/>
                        <a:t>yuuyam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smtClean="0"/>
                        <a:t>(you all)</a:t>
                      </a:r>
                      <a:endParaRPr lang="en-US" sz="20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  <a:tr h="1386841"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First </a:t>
                      </a:r>
                      <a:br>
                        <a:rPr lang="en-US" sz="2000"/>
                      </a:br>
                      <a:r>
                        <a:rPr lang="hi-IN" sz="2000"/>
                        <a:t>उत्तम / </a:t>
                      </a:r>
                      <a:r>
                        <a:rPr lang="en-US" sz="2000"/>
                        <a:t>uttama</a:t>
                      </a:r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 smtClean="0"/>
                        <a:t>अहम् </a:t>
                      </a:r>
                      <a:r>
                        <a:rPr lang="hi-IN" sz="2000" dirty="0"/>
                        <a:t>/ </a:t>
                      </a:r>
                      <a:r>
                        <a:rPr lang="en-US" sz="2000" dirty="0" err="1" smtClean="0"/>
                        <a:t>aham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 (I)</a:t>
                      </a:r>
                      <a:endParaRPr lang="en-US" sz="20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आवाम् / </a:t>
                      </a:r>
                      <a:r>
                        <a:rPr lang="en-US" sz="2000" dirty="0" err="1" smtClean="0"/>
                        <a:t>aavaam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(we both) </a:t>
                      </a:r>
                      <a:endParaRPr lang="en-US" sz="20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वयम् / </a:t>
                      </a:r>
                      <a:r>
                        <a:rPr lang="en-US" sz="2000" dirty="0" err="1" smtClean="0"/>
                        <a:t>vayam</a:t>
                      </a:r>
                      <a:endParaRPr lang="en-US" sz="2000" dirty="0" smtClean="0"/>
                    </a:p>
                    <a:p>
                      <a:pPr algn="ctr"/>
                      <a:r>
                        <a:rPr lang="en-US" sz="2000" dirty="0" smtClean="0"/>
                        <a:t>(we all) </a:t>
                      </a:r>
                      <a:endParaRPr lang="en-US" sz="20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198" y="228597"/>
          <a:ext cx="8458204" cy="640080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14551"/>
                <a:gridCol w="2114551"/>
                <a:gridCol w="2114551"/>
                <a:gridCol w="2114551"/>
              </a:tblGrid>
              <a:tr h="426719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Read / </a:t>
                      </a:r>
                      <a:r>
                        <a:rPr lang="hi-IN" sz="1800" dirty="0"/>
                        <a:t>पठ् / </a:t>
                      </a:r>
                      <a:r>
                        <a:rPr lang="en-US" sz="1800" dirty="0" err="1"/>
                        <a:t>paTh</a:t>
                      </a:r>
                      <a:endParaRPr lang="en-US" sz="1800" dirty="0"/>
                    </a:p>
                  </a:txBody>
                  <a:tcPr marL="67733" marR="67733" marT="33867" marB="3386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4675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Person / </a:t>
                      </a:r>
                      <a:r>
                        <a:rPr lang="hi-IN" sz="1800" dirty="0"/>
                        <a:t>पुरुष / </a:t>
                      </a:r>
                      <a:r>
                        <a:rPr lang="en-US" sz="1800" dirty="0" err="1"/>
                        <a:t>puruSha</a:t>
                      </a:r>
                      <a:endParaRPr lang="en-US" sz="1800" dirty="0"/>
                    </a:p>
                  </a:txBody>
                  <a:tcPr marL="67733" marR="67733" marT="33867" marB="33867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Number / </a:t>
                      </a:r>
                      <a:r>
                        <a:rPr lang="hi-IN" sz="2400" dirty="0"/>
                        <a:t>वचन / </a:t>
                      </a:r>
                      <a:r>
                        <a:rPr lang="en-US" sz="2400" dirty="0" err="1"/>
                        <a:t>vachana</a:t>
                      </a:r>
                      <a:endParaRPr lang="en-US" sz="2400" dirty="0"/>
                    </a:p>
                  </a:txBody>
                  <a:tcPr marL="67733" marR="67733" marT="33867" marB="33867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6801">
                <a:tc>
                  <a:txBody>
                    <a:bodyPr/>
                    <a:lstStyle/>
                    <a:p>
                      <a:pPr algn="ctr"/>
                      <a:endParaRPr lang="en-US" sz="130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Singular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एकवचन / </a:t>
                      </a:r>
                      <a:r>
                        <a:rPr lang="en-US" sz="2000" dirty="0" err="1"/>
                        <a:t>ekavachana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Dual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द्वीवचन / </a:t>
                      </a:r>
                      <a:r>
                        <a:rPr lang="en-US" sz="2000" dirty="0" err="1"/>
                        <a:t>dviivachana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Plural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बहुवचन / </a:t>
                      </a:r>
                      <a:r>
                        <a:rPr lang="en-US" sz="2000" dirty="0" err="1"/>
                        <a:t>bahuvachana</a:t>
                      </a:r>
                      <a:endParaRPr lang="en-US" sz="2000" dirty="0"/>
                    </a:p>
                  </a:txBody>
                  <a:tcPr marL="67733" marR="67733" marT="33867" marB="33867" anchor="ctr"/>
                </a:tc>
              </a:tr>
              <a:tr h="1386841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Third </a:t>
                      </a:r>
                      <a:br>
                        <a:rPr lang="en-US" sz="1300"/>
                      </a:br>
                      <a:r>
                        <a:rPr lang="hi-IN" sz="1300"/>
                        <a:t>प्रथम / </a:t>
                      </a:r>
                      <a:r>
                        <a:rPr lang="en-US" sz="1300"/>
                        <a:t>prathama</a:t>
                      </a:r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पठति / </a:t>
                      </a:r>
                      <a:r>
                        <a:rPr lang="en-US" sz="2000" dirty="0" err="1"/>
                        <a:t>paThati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(is reading)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पठतः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paThataH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(both are reading)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पठन्ति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paThanti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(many are reading)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</a:tr>
              <a:tr h="1386841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Second </a:t>
                      </a:r>
                      <a:br>
                        <a:rPr lang="en-US" sz="1300"/>
                      </a:br>
                      <a:r>
                        <a:rPr lang="hi-IN" sz="1300"/>
                        <a:t>मध्यम / </a:t>
                      </a:r>
                      <a:r>
                        <a:rPr lang="en-US" sz="1300"/>
                        <a:t>madhyama</a:t>
                      </a:r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पठसि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paThasi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(you are reading</a:t>
                      </a:r>
                      <a:r>
                        <a:rPr lang="en-US" sz="1300" dirty="0"/>
                        <a:t>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पठथः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paThathaH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(you two are reading</a:t>
                      </a:r>
                      <a:r>
                        <a:rPr lang="en-US" sz="1300" dirty="0"/>
                        <a:t>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पठथ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paThatha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(you all reading)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</a:tr>
              <a:tr h="1386841">
                <a:tc>
                  <a:txBody>
                    <a:bodyPr/>
                    <a:lstStyle/>
                    <a:p>
                      <a:pPr algn="ctr"/>
                      <a:r>
                        <a:rPr lang="en-US" sz="1300"/>
                        <a:t>First </a:t>
                      </a:r>
                      <a:br>
                        <a:rPr lang="en-US" sz="1300"/>
                      </a:br>
                      <a:r>
                        <a:rPr lang="hi-IN" sz="1300"/>
                        <a:t>उत्तम / </a:t>
                      </a:r>
                      <a:r>
                        <a:rPr lang="en-US" sz="1300"/>
                        <a:t>uttama</a:t>
                      </a:r>
                    </a:p>
                  </a:txBody>
                  <a:tcPr marL="67733" marR="67733" marT="33867" marB="3386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पठामि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paThaami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</a:t>
                      </a:r>
                      <a:r>
                        <a:rPr lang="en-US" sz="2000" dirty="0" err="1"/>
                        <a:t>i</a:t>
                      </a:r>
                      <a:r>
                        <a:rPr lang="en-US" sz="2000" dirty="0"/>
                        <a:t> am reading)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पठावः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paThaavaH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(both of us reading)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पठामः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paThaamaH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(all of us reading</a:t>
                      </a:r>
                    </a:p>
                  </a:txBody>
                  <a:tcPr marL="67733" marR="67733" marT="33867" marB="33867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228600"/>
          <a:ext cx="8686800" cy="641009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71700"/>
                <a:gridCol w="2171700"/>
                <a:gridCol w="2171700"/>
                <a:gridCol w="2171700"/>
              </a:tblGrid>
              <a:tr h="386492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Go / </a:t>
                      </a:r>
                      <a:r>
                        <a:rPr lang="hi-IN" sz="1800" dirty="0"/>
                        <a:t>गम् / </a:t>
                      </a:r>
                      <a:r>
                        <a:rPr lang="en-US" sz="1800" dirty="0" err="1"/>
                        <a:t>gam</a:t>
                      </a:r>
                      <a:endParaRPr lang="en-US" sz="1800" dirty="0"/>
                    </a:p>
                  </a:txBody>
                  <a:tcPr marL="64508" marR="64508" marT="32254" marB="32254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805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Person / </a:t>
                      </a:r>
                      <a:r>
                        <a:rPr lang="hi-IN" sz="2000" dirty="0"/>
                        <a:t>पुरुष / </a:t>
                      </a:r>
                      <a:r>
                        <a:rPr lang="en-US" sz="2000" dirty="0" err="1"/>
                        <a:t>puruSha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Number / </a:t>
                      </a:r>
                      <a:r>
                        <a:rPr lang="hi-IN" sz="2400" dirty="0"/>
                        <a:t>वचन / </a:t>
                      </a:r>
                      <a:r>
                        <a:rPr lang="en-US" sz="2400" dirty="0" err="1"/>
                        <a:t>vachana</a:t>
                      </a:r>
                      <a:endParaRPr lang="en-US" sz="2400" dirty="0"/>
                    </a:p>
                  </a:txBody>
                  <a:tcPr marL="64508" marR="64508" marT="32254" marB="32254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9614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64508" marR="64508" marT="32254" marB="32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Singular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एकवचन / </a:t>
                      </a:r>
                      <a:r>
                        <a:rPr lang="en-US" sz="2000" dirty="0" err="1"/>
                        <a:t>ekavachana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Dual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द्वीवचन / </a:t>
                      </a:r>
                      <a:r>
                        <a:rPr lang="en-US" sz="2000" dirty="0" err="1"/>
                        <a:t>dviivachana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Plural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बहुवचन / </a:t>
                      </a:r>
                      <a:r>
                        <a:rPr lang="en-US" sz="2000" dirty="0" err="1"/>
                        <a:t>bahuvachana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</a:tr>
              <a:tr h="12611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Third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प्रथम / </a:t>
                      </a:r>
                      <a:r>
                        <a:rPr lang="en-US" sz="2000" dirty="0" err="1"/>
                        <a:t>prathama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गच्छति / </a:t>
                      </a:r>
                      <a:r>
                        <a:rPr lang="en-US" sz="2000" dirty="0" err="1"/>
                        <a:t>gachchhati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(is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गच्छतः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gachchhataH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(both are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गच्छन्ति / gachchhanti</a:t>
                      </a:r>
                      <a:br>
                        <a:rPr lang="en-US" sz="2000"/>
                      </a:br>
                      <a:r>
                        <a:rPr lang="en-US" sz="2000"/>
                        <a:t>(many are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</a:tr>
              <a:tr h="15527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Second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मध्यम / </a:t>
                      </a:r>
                      <a:r>
                        <a:rPr lang="en-US" sz="2000" dirty="0" err="1"/>
                        <a:t>madhyama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गच्छसि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gachchhasi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(you are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गच्छथः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gachchhathaH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(you two are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गच्छथ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gachchhatha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(you all are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</a:tr>
              <a:tr h="15527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First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उत्तम / </a:t>
                      </a:r>
                      <a:r>
                        <a:rPr lang="en-US" sz="2000" dirty="0" err="1"/>
                        <a:t>uttama</a:t>
                      </a:r>
                      <a:endParaRPr lang="en-US" sz="2000" dirty="0"/>
                    </a:p>
                  </a:txBody>
                  <a:tcPr marL="64508" marR="64508" marT="32254" marB="3225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गच्छामि / </a:t>
                      </a:r>
                      <a:r>
                        <a:rPr lang="en-US" sz="2000"/>
                        <a:t>gachchhaami</a:t>
                      </a:r>
                      <a:br>
                        <a:rPr lang="en-US" sz="2000"/>
                      </a:br>
                      <a:r>
                        <a:rPr lang="en-US" sz="2000"/>
                        <a:t>(i am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गच्छावः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gachchhaavaH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(both of us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गच्छामः</a:t>
                      </a:r>
                      <a:r>
                        <a:rPr lang="en-US" sz="2000" dirty="0"/>
                        <a:t> / </a:t>
                      </a:r>
                      <a:r>
                        <a:rPr lang="en-US" sz="2000" dirty="0" err="1"/>
                        <a:t>gachchhaamaH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(all of us going)</a:t>
                      </a:r>
                    </a:p>
                  </a:txBody>
                  <a:tcPr marL="64508" marR="64508" marT="32254" marB="32254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228600"/>
          <a:ext cx="8686804" cy="6324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171701"/>
                <a:gridCol w="2171701"/>
                <a:gridCol w="2171701"/>
                <a:gridCol w="2171701"/>
              </a:tblGrid>
              <a:tr h="819534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Read / </a:t>
                      </a:r>
                      <a:r>
                        <a:rPr lang="hi-IN" sz="2000" dirty="0"/>
                        <a:t>पठ् / </a:t>
                      </a:r>
                      <a:r>
                        <a:rPr lang="en-US" sz="2000" dirty="0" err="1"/>
                        <a:t>paTh</a:t>
                      </a:r>
                      <a:r>
                        <a:rPr lang="en-US" sz="2000" dirty="0"/>
                        <a:t> : </a:t>
                      </a:r>
                      <a:r>
                        <a:rPr lang="hi-IN" sz="2000" dirty="0"/>
                        <a:t>लङ्लकार / </a:t>
                      </a:r>
                      <a:r>
                        <a:rPr lang="en-US" sz="2000" dirty="0" err="1"/>
                        <a:t>laN^lakaara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(Past tense / </a:t>
                      </a:r>
                      <a:r>
                        <a:rPr lang="hi-IN" sz="2000" dirty="0"/>
                        <a:t>भुतकाल / </a:t>
                      </a:r>
                      <a:r>
                        <a:rPr lang="en-US" sz="2000" dirty="0" err="1"/>
                        <a:t>bhutakaala</a:t>
                      </a:r>
                      <a:r>
                        <a:rPr lang="en-US" sz="2000" dirty="0"/>
                        <a:t>) </a:t>
                      </a:r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95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Person / </a:t>
                      </a:r>
                      <a:r>
                        <a:rPr lang="hi-IN" sz="2000" dirty="0"/>
                        <a:t>पुरुष / </a:t>
                      </a:r>
                      <a:r>
                        <a:rPr lang="en-US" sz="2000" dirty="0" err="1"/>
                        <a:t>puruSha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Number / </a:t>
                      </a:r>
                      <a:r>
                        <a:rPr lang="hi-IN" sz="2400" dirty="0"/>
                        <a:t>वचन / </a:t>
                      </a:r>
                      <a:r>
                        <a:rPr lang="en-US" sz="2400" dirty="0" err="1"/>
                        <a:t>vachana</a:t>
                      </a:r>
                      <a:endParaRPr lang="en-US" sz="2400" dirty="0"/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Singular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एकवचन / </a:t>
                      </a:r>
                      <a:r>
                        <a:rPr lang="en-US" sz="2000" dirty="0" err="1"/>
                        <a:t>ekavachana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Dual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द्वीवचन / </a:t>
                      </a:r>
                      <a:r>
                        <a:rPr lang="en-US" sz="2000" dirty="0" err="1"/>
                        <a:t>dviivachana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Plural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बहुवचन / </a:t>
                      </a:r>
                      <a:r>
                        <a:rPr lang="en-US" sz="2000" dirty="0" err="1"/>
                        <a:t>bahuvachana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Third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प्रथम / </a:t>
                      </a:r>
                      <a:r>
                        <a:rPr lang="en-US" sz="2000" dirty="0" err="1"/>
                        <a:t>prathama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अपठत् / </a:t>
                      </a:r>
                      <a:r>
                        <a:rPr lang="en-US" sz="2000" dirty="0" err="1"/>
                        <a:t>apaThat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अपठताम् / </a:t>
                      </a:r>
                      <a:r>
                        <a:rPr lang="en-US" sz="2000"/>
                        <a:t>apaThataam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अपठन् / </a:t>
                      </a:r>
                      <a:r>
                        <a:rPr lang="en-US" sz="2000"/>
                        <a:t>apaThan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Second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मध्यम / </a:t>
                      </a:r>
                      <a:r>
                        <a:rPr lang="en-US" sz="2000" dirty="0" err="1"/>
                        <a:t>madhyama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अपठः / </a:t>
                      </a:r>
                      <a:r>
                        <a:rPr lang="en-US" sz="2000" dirty="0" err="1"/>
                        <a:t>apaThaH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अपठतम् / </a:t>
                      </a:r>
                      <a:r>
                        <a:rPr lang="en-US" sz="2000" dirty="0" err="1"/>
                        <a:t>apaThatam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अपठत / </a:t>
                      </a:r>
                      <a:r>
                        <a:rPr lang="en-US" sz="2000"/>
                        <a:t>apaThata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First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उत्तम / </a:t>
                      </a:r>
                      <a:r>
                        <a:rPr lang="en-US" sz="2000" dirty="0" err="1"/>
                        <a:t>uttama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अपठम् / </a:t>
                      </a:r>
                      <a:r>
                        <a:rPr lang="en-US" sz="2000"/>
                        <a:t>apaTham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अपठाव / </a:t>
                      </a:r>
                      <a:r>
                        <a:rPr lang="en-US" sz="2000" dirty="0" err="1"/>
                        <a:t>apaThaava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अपठाम / </a:t>
                      </a:r>
                      <a:r>
                        <a:rPr lang="en-US" sz="2000" dirty="0" err="1"/>
                        <a:t>apaThaama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798" y="304800"/>
          <a:ext cx="8610604" cy="63246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152651"/>
                <a:gridCol w="2152651"/>
                <a:gridCol w="2152651"/>
                <a:gridCol w="2152651"/>
              </a:tblGrid>
              <a:tr h="819534">
                <a:tc gridSpan="4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Go / </a:t>
                      </a:r>
                      <a:r>
                        <a:rPr lang="hi-IN" sz="2000" dirty="0"/>
                        <a:t>गम् / </a:t>
                      </a:r>
                      <a:r>
                        <a:rPr lang="en-US" sz="2000" dirty="0" err="1"/>
                        <a:t>gam</a:t>
                      </a:r>
                      <a:r>
                        <a:rPr lang="en-US" sz="2000" dirty="0"/>
                        <a:t> : </a:t>
                      </a:r>
                      <a:r>
                        <a:rPr lang="hi-IN" sz="2000" dirty="0"/>
                        <a:t>लङ्लकार / </a:t>
                      </a:r>
                      <a:r>
                        <a:rPr lang="en-US" sz="2000" dirty="0" err="1"/>
                        <a:t>laN^lakaara</a:t>
                      </a:r>
                      <a:r>
                        <a:rPr lang="en-US" sz="2000" dirty="0"/>
                        <a:t/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(Past tense / </a:t>
                      </a:r>
                      <a:r>
                        <a:rPr lang="hi-IN" sz="2000" dirty="0"/>
                        <a:t>भुतकाल / </a:t>
                      </a:r>
                      <a:r>
                        <a:rPr lang="en-US" sz="2000" dirty="0" err="1"/>
                        <a:t>bhutakaala</a:t>
                      </a:r>
                      <a:r>
                        <a:rPr lang="en-US" sz="2000" dirty="0"/>
                        <a:t>) </a:t>
                      </a:r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1953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Person / </a:t>
                      </a:r>
                      <a:r>
                        <a:rPr lang="hi-IN" sz="2000" dirty="0"/>
                        <a:t>पुरुष / </a:t>
                      </a:r>
                      <a:r>
                        <a:rPr lang="en-US" sz="2000" dirty="0" err="1"/>
                        <a:t>puruSha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Number / </a:t>
                      </a:r>
                      <a:r>
                        <a:rPr lang="hi-IN" sz="2400" dirty="0"/>
                        <a:t>वचन / </a:t>
                      </a:r>
                      <a:r>
                        <a:rPr lang="en-US" sz="2400" dirty="0" err="1"/>
                        <a:t>vachana</a:t>
                      </a:r>
                      <a:endParaRPr lang="en-US" sz="2400" dirty="0"/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Singular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एकवचन / </a:t>
                      </a:r>
                      <a:r>
                        <a:rPr lang="en-US" sz="2000" dirty="0" err="1"/>
                        <a:t>ekavachana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Dual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द्वीवचन / </a:t>
                      </a:r>
                      <a:r>
                        <a:rPr lang="en-US" sz="2000" dirty="0" err="1"/>
                        <a:t>dviivachana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Plural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बहुवचन / </a:t>
                      </a:r>
                      <a:r>
                        <a:rPr lang="en-US" sz="2000" dirty="0" err="1"/>
                        <a:t>bahuvachana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Third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प्रथम / </a:t>
                      </a:r>
                      <a:r>
                        <a:rPr lang="en-US" sz="2000" dirty="0" err="1"/>
                        <a:t>prathama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अगच्छत् / </a:t>
                      </a:r>
                      <a:r>
                        <a:rPr lang="en-US" sz="2000" dirty="0" err="1"/>
                        <a:t>agachchhat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अगच्छताम् / </a:t>
                      </a:r>
                      <a:r>
                        <a:rPr lang="en-US" sz="2000"/>
                        <a:t>agachchhataam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अगच्छन् / </a:t>
                      </a:r>
                      <a:r>
                        <a:rPr lang="en-US" sz="2000"/>
                        <a:t>agachchhan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Second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मध्यम / </a:t>
                      </a:r>
                      <a:r>
                        <a:rPr lang="en-US" sz="2000" dirty="0" err="1"/>
                        <a:t>madhyama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अगच्छः / </a:t>
                      </a:r>
                      <a:r>
                        <a:rPr lang="en-US" sz="2000" dirty="0" err="1"/>
                        <a:t>agachchhaH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अगच्छतम् / </a:t>
                      </a:r>
                      <a:r>
                        <a:rPr lang="en-US" sz="2000" dirty="0" err="1"/>
                        <a:t>agachchhatam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अगच्छत / </a:t>
                      </a:r>
                      <a:r>
                        <a:rPr lang="en-US" sz="2000"/>
                        <a:t>agachchhata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17138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First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उत्तम / </a:t>
                      </a:r>
                      <a:r>
                        <a:rPr lang="en-US" sz="2000" dirty="0" err="1"/>
                        <a:t>uttama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अगच्छम् / </a:t>
                      </a:r>
                      <a:r>
                        <a:rPr lang="en-US" sz="2000"/>
                        <a:t>agachchham</a:t>
                      </a:r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अगच्छाव / </a:t>
                      </a:r>
                      <a:r>
                        <a:rPr lang="en-US" sz="2000" dirty="0" err="1"/>
                        <a:t>agachchhaava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अगच्छाम / </a:t>
                      </a:r>
                      <a:r>
                        <a:rPr lang="en-US" sz="2000" dirty="0" err="1"/>
                        <a:t>agachchhaama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198" y="228600"/>
          <a:ext cx="8686804" cy="66294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171701"/>
                <a:gridCol w="2171701"/>
                <a:gridCol w="2171701"/>
                <a:gridCol w="2171701"/>
              </a:tblGrid>
              <a:tr h="859030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Read / </a:t>
                      </a:r>
                      <a:r>
                        <a:rPr lang="hi-IN" sz="1800" dirty="0"/>
                        <a:t>पठ् / </a:t>
                      </a:r>
                      <a:r>
                        <a:rPr lang="en-US" sz="1800" dirty="0" err="1"/>
                        <a:t>paTh</a:t>
                      </a:r>
                      <a:r>
                        <a:rPr lang="en-US" sz="1800" dirty="0"/>
                        <a:t> : </a:t>
                      </a:r>
                      <a:r>
                        <a:rPr lang="hi-IN" sz="1800" dirty="0"/>
                        <a:t>लृट्लकार / </a:t>
                      </a:r>
                      <a:r>
                        <a:rPr lang="en-US" sz="1800" dirty="0" err="1"/>
                        <a:t>lRRiTlakaara</a:t>
                      </a:r>
                      <a:r>
                        <a:rPr lang="en-US" sz="1800" dirty="0"/>
                        <a:t/>
                      </a:r>
                      <a:br>
                        <a:rPr lang="en-US" sz="1800" dirty="0"/>
                      </a:br>
                      <a:r>
                        <a:rPr lang="en-US" sz="1800" dirty="0"/>
                        <a:t>(Future tense / </a:t>
                      </a:r>
                      <a:r>
                        <a:rPr lang="hi-IN" sz="1800" dirty="0"/>
                        <a:t>भविष्यतकाल / </a:t>
                      </a:r>
                      <a:r>
                        <a:rPr lang="en-US" sz="1800" dirty="0" err="1"/>
                        <a:t>bhaviShyatakaala</a:t>
                      </a:r>
                      <a:r>
                        <a:rPr lang="en-US" sz="1800" dirty="0"/>
                        <a:t>) </a:t>
                      </a:r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5903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Person / </a:t>
                      </a:r>
                      <a:r>
                        <a:rPr lang="hi-IN" sz="2000" dirty="0"/>
                        <a:t>पुरुष / </a:t>
                      </a:r>
                      <a:r>
                        <a:rPr lang="en-US" sz="2000" dirty="0" err="1"/>
                        <a:t>puruSha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Number / </a:t>
                      </a:r>
                      <a:r>
                        <a:rPr lang="hi-IN" sz="2400" dirty="0"/>
                        <a:t>वचन / </a:t>
                      </a:r>
                      <a:r>
                        <a:rPr lang="en-US" sz="2400" dirty="0" err="1"/>
                        <a:t>vachana</a:t>
                      </a:r>
                      <a:endParaRPr lang="en-US" sz="2400" dirty="0"/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27835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Singular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एकवचन / </a:t>
                      </a:r>
                      <a:r>
                        <a:rPr lang="en-US" sz="2000" dirty="0" err="1"/>
                        <a:t>ekavachana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Dual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द्वीवचन / </a:t>
                      </a:r>
                      <a:r>
                        <a:rPr lang="en-US" sz="2000" dirty="0" err="1"/>
                        <a:t>dviivachana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Plural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बहुवचन / </a:t>
                      </a:r>
                      <a:r>
                        <a:rPr lang="en-US" sz="2000" dirty="0" err="1"/>
                        <a:t>bahuvachana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</a:tr>
              <a:tr h="12278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Third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प्रथम / </a:t>
                      </a:r>
                      <a:r>
                        <a:rPr lang="en-US" sz="2000" dirty="0" err="1"/>
                        <a:t>prathama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पठिष्यति / </a:t>
                      </a:r>
                      <a:r>
                        <a:rPr lang="en-US" sz="2000" dirty="0" err="1"/>
                        <a:t>paThiShyati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पठिष्यतः / </a:t>
                      </a:r>
                      <a:r>
                        <a:rPr lang="en-US" sz="2000"/>
                        <a:t>paThiShyataH</a:t>
                      </a:r>
                      <a:endParaRPr lang="en-US" sz="200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पठिष्यन्ति / </a:t>
                      </a:r>
                      <a:r>
                        <a:rPr lang="en-US" sz="2000"/>
                        <a:t>paThiShyanti</a:t>
                      </a:r>
                      <a:endParaRPr lang="en-US" sz="200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2278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Second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मध्यम / </a:t>
                      </a:r>
                      <a:r>
                        <a:rPr lang="en-US" sz="2000" dirty="0" err="1"/>
                        <a:t>madhyama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पठिष्यसि / </a:t>
                      </a:r>
                      <a:r>
                        <a:rPr lang="en-US" sz="2000" dirty="0" err="1"/>
                        <a:t>paThiShyasi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पठिष्यथः / </a:t>
                      </a:r>
                      <a:r>
                        <a:rPr lang="en-US" sz="2000" dirty="0" err="1"/>
                        <a:t>paThiShyathaH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पठिष्यथ / </a:t>
                      </a:r>
                      <a:r>
                        <a:rPr lang="en-US" sz="2000"/>
                        <a:t>paThiShyatha</a:t>
                      </a:r>
                      <a:endParaRPr lang="en-US" sz="200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22783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First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उत्तम / </a:t>
                      </a:r>
                      <a:r>
                        <a:rPr lang="en-US" sz="2000" dirty="0" err="1"/>
                        <a:t>uttama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पठिष्यामि / </a:t>
                      </a:r>
                      <a:r>
                        <a:rPr lang="en-US" sz="2000"/>
                        <a:t>paThiShyaami</a:t>
                      </a:r>
                      <a:endParaRPr lang="en-US" sz="200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पठिष्यावः / </a:t>
                      </a:r>
                      <a:r>
                        <a:rPr lang="en-US" sz="2000" dirty="0" err="1"/>
                        <a:t>paThiShyaabaH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पठिष्यामः / </a:t>
                      </a:r>
                      <a:r>
                        <a:rPr lang="en-US" sz="2000" dirty="0" err="1"/>
                        <a:t>paThiShyaamaH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798" y="152400"/>
          <a:ext cx="8610604" cy="65532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152651"/>
                <a:gridCol w="2152651"/>
                <a:gridCol w="2152651"/>
                <a:gridCol w="2152651"/>
              </a:tblGrid>
              <a:tr h="849156">
                <a:tc gridSpan="4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Go / </a:t>
                      </a:r>
                      <a:r>
                        <a:rPr lang="hi-IN" sz="2400" dirty="0"/>
                        <a:t>गम् / </a:t>
                      </a:r>
                      <a:r>
                        <a:rPr lang="en-US" sz="2400" dirty="0" err="1"/>
                        <a:t>gam</a:t>
                      </a:r>
                      <a:r>
                        <a:rPr lang="en-US" sz="2400" dirty="0"/>
                        <a:t> : </a:t>
                      </a:r>
                      <a:r>
                        <a:rPr lang="hi-IN" sz="2400" dirty="0"/>
                        <a:t>लृट्लकार / </a:t>
                      </a:r>
                      <a:r>
                        <a:rPr lang="en-US" sz="2400" dirty="0" err="1"/>
                        <a:t>lRRiTlakaara</a:t>
                      </a:r>
                      <a:r>
                        <a:rPr lang="en-US" sz="2400" dirty="0"/>
                        <a:t> </a:t>
                      </a:r>
                      <a:br>
                        <a:rPr lang="en-US" sz="2400" dirty="0"/>
                      </a:br>
                      <a:r>
                        <a:rPr lang="en-US" sz="2400" dirty="0"/>
                        <a:t>(Future tense / </a:t>
                      </a:r>
                      <a:r>
                        <a:rPr lang="hi-IN" sz="2400" dirty="0"/>
                        <a:t>भविष्यतकाल / </a:t>
                      </a:r>
                      <a:r>
                        <a:rPr lang="en-US" sz="2400" dirty="0" err="1"/>
                        <a:t>bhaviShyatakaala</a:t>
                      </a:r>
                      <a:r>
                        <a:rPr lang="en-US" sz="2400" dirty="0"/>
                        <a:t>) </a:t>
                      </a: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915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Person / </a:t>
                      </a:r>
                      <a:r>
                        <a:rPr lang="hi-IN" sz="2000" dirty="0"/>
                        <a:t>पुरुष / </a:t>
                      </a:r>
                      <a:r>
                        <a:rPr lang="en-US" sz="2000" dirty="0" err="1"/>
                        <a:t>puruSha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Number / </a:t>
                      </a:r>
                      <a:r>
                        <a:rPr lang="hi-IN" sz="2000" dirty="0"/>
                        <a:t>वचन / </a:t>
                      </a:r>
                      <a:r>
                        <a:rPr lang="en-US" sz="2000" dirty="0" err="1"/>
                        <a:t>vachana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213722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Singular </a:t>
                      </a:r>
                      <a:br>
                        <a:rPr lang="en-US" sz="1800" dirty="0"/>
                      </a:br>
                      <a:r>
                        <a:rPr lang="hi-IN" sz="1800" dirty="0"/>
                        <a:t>एकवचन / </a:t>
                      </a:r>
                      <a:r>
                        <a:rPr lang="en-US" sz="1800" dirty="0" err="1"/>
                        <a:t>ekavachana</a:t>
                      </a:r>
                      <a:endParaRPr lang="en-US" sz="18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Dual </a:t>
                      </a:r>
                      <a:br>
                        <a:rPr lang="en-US" sz="1800" dirty="0"/>
                      </a:br>
                      <a:r>
                        <a:rPr lang="hi-IN" sz="1800" dirty="0"/>
                        <a:t>द्वीवचन / </a:t>
                      </a:r>
                      <a:r>
                        <a:rPr lang="en-US" sz="1800" dirty="0" err="1"/>
                        <a:t>dviivachana</a:t>
                      </a:r>
                      <a:endParaRPr lang="en-US" sz="18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Plural </a:t>
                      </a:r>
                      <a:br>
                        <a:rPr lang="en-US" sz="1800" dirty="0"/>
                      </a:br>
                      <a:r>
                        <a:rPr lang="hi-IN" sz="1800" dirty="0"/>
                        <a:t>बहुवचन / </a:t>
                      </a:r>
                      <a:r>
                        <a:rPr lang="en-US" sz="1800" dirty="0" err="1"/>
                        <a:t>bahuvachana</a:t>
                      </a:r>
                      <a:endParaRPr lang="en-US" sz="1800" dirty="0"/>
                    </a:p>
                  </a:txBody>
                  <a:tcPr marL="75259" marR="75259" marT="37630" marB="37630" anchor="ctr"/>
                </a:tc>
              </a:tr>
              <a:tr h="121372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Third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प्रथम / </a:t>
                      </a:r>
                      <a:r>
                        <a:rPr lang="en-US" sz="2000" dirty="0" err="1"/>
                        <a:t>prathama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गमिष्यति / </a:t>
                      </a:r>
                      <a:r>
                        <a:rPr lang="en-US" sz="2000" dirty="0" err="1"/>
                        <a:t>gamiShyati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गमिष्यतः / </a:t>
                      </a:r>
                      <a:r>
                        <a:rPr lang="en-US" sz="2000" dirty="0" err="1"/>
                        <a:t>gamiShyataH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गमिष्यन्ति / </a:t>
                      </a:r>
                      <a:r>
                        <a:rPr lang="en-US" sz="2000"/>
                        <a:t>gamiShyanti</a:t>
                      </a: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21372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Second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मध्यम / </a:t>
                      </a:r>
                      <a:r>
                        <a:rPr lang="en-US" sz="2000" dirty="0" err="1"/>
                        <a:t>madhyama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गमिष्यसि / </a:t>
                      </a:r>
                      <a:r>
                        <a:rPr lang="en-US" sz="2000" dirty="0" err="1"/>
                        <a:t>gamiShyasi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गमिष्यथः / </a:t>
                      </a:r>
                      <a:r>
                        <a:rPr lang="en-US" sz="2000" dirty="0" err="1"/>
                        <a:t>gamiShyathaH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गमिष्यथ / </a:t>
                      </a:r>
                      <a:r>
                        <a:rPr lang="en-US" sz="2000" dirty="0" err="1"/>
                        <a:t>gamiShyatha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21372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First </a:t>
                      </a:r>
                      <a:br>
                        <a:rPr lang="en-US" sz="2000" dirty="0"/>
                      </a:br>
                      <a:r>
                        <a:rPr lang="hi-IN" sz="2000" dirty="0"/>
                        <a:t>उत्तम / </a:t>
                      </a:r>
                      <a:r>
                        <a:rPr lang="en-US" sz="2000" dirty="0" err="1"/>
                        <a:t>uttama</a:t>
                      </a:r>
                      <a:endParaRPr lang="en-US" sz="2000" dirty="0"/>
                    </a:p>
                  </a:txBody>
                  <a:tcPr marL="75259" marR="75259" marT="37630" marB="3763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/>
                        <a:t>गमिष्यामि / </a:t>
                      </a:r>
                      <a:r>
                        <a:rPr lang="en-US" sz="2000"/>
                        <a:t>gamiShyaami</a:t>
                      </a:r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गमिष्यावः / </a:t>
                      </a:r>
                      <a:r>
                        <a:rPr lang="en-US" sz="2000" dirty="0" err="1"/>
                        <a:t>gamiShyaavaH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2000" dirty="0"/>
                        <a:t>गमिष्यामः / </a:t>
                      </a:r>
                      <a:r>
                        <a:rPr lang="en-US" sz="2000" dirty="0" err="1"/>
                        <a:t>gamiShyaamaH</a:t>
                      </a:r>
                      <a:endParaRPr lang="en-US" sz="2000" dirty="0"/>
                    </a:p>
                  </a:txBody>
                  <a:tcPr marL="75259" marR="75259" marT="37630" marB="3763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383</Words>
  <Application>Microsoft Office PowerPoint</Application>
  <PresentationFormat>On-screen Show (4:3)</PresentationFormat>
  <Paragraphs>133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xp</cp:lastModifiedBy>
  <cp:revision>8</cp:revision>
  <dcterms:created xsi:type="dcterms:W3CDTF">2014-09-25T05:12:32Z</dcterms:created>
  <dcterms:modified xsi:type="dcterms:W3CDTF">2014-09-26T05:24:51Z</dcterms:modified>
</cp:coreProperties>
</file>