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86" d="100"/>
          <a:sy n="86" d="100"/>
        </p:scale>
        <p:origin x="-1092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036F4D-93CE-476F-A9DD-1D40DC1D2D07}" type="datetimeFigureOut">
              <a:rPr lang="en-US" smtClean="0"/>
              <a:t>05/05/2015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DBF0B8-844F-4D3B-BEA8-09DE198BE532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0" y="1"/>
          <a:ext cx="9144000" cy="6924398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14277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Go / </a:t>
                      </a:r>
                      <a:r>
                        <a:rPr lang="hi-IN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गम्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gam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: </a:t>
                      </a:r>
                      <a:r>
                        <a:rPr lang="hi-IN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विधैलिङ्लकार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vidhailiN^lakaara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/>
                      </a:r>
                      <a:b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Optative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Mood - Should or May)</a:t>
                      </a: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1427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Person / </a:t>
                      </a: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पुरुष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puruSha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>
                          <a:solidFill>
                            <a:srgbClr val="FF0000"/>
                          </a:solidFill>
                          <a:latin typeface="Verdana"/>
                        </a:rPr>
                        <a:t>Number / </a:t>
                      </a:r>
                      <a:r>
                        <a:rPr lang="hi-IN" sz="2000" b="1">
                          <a:solidFill>
                            <a:srgbClr val="FF0000"/>
                          </a:solidFill>
                          <a:latin typeface="Verdana"/>
                        </a:rPr>
                        <a:t>वचन / </a:t>
                      </a:r>
                      <a:r>
                        <a:rPr lang="en-US" sz="2000" b="1">
                          <a:solidFill>
                            <a:srgbClr val="FF0000"/>
                          </a:solidFill>
                          <a:latin typeface="Verdana"/>
                        </a:rPr>
                        <a:t>vachana</a:t>
                      </a: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488487">
                <a:tc>
                  <a:txBody>
                    <a:bodyPr/>
                    <a:lstStyle/>
                    <a:p>
                      <a:pPr algn="ctr" fontAlgn="ctr"/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Singular </a:t>
                      </a:r>
                      <a:b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एकवचन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ekavachana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Dual </a:t>
                      </a:r>
                      <a:b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द्वीवचन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dviivachana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Plural </a:t>
                      </a:r>
                      <a:b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बहुवचन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bahuvachana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18121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Third </a:t>
                      </a:r>
                      <a:b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प्रथम /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  <a:latin typeface="Verdana"/>
                        </a:rPr>
                        <a:t>prathama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गच्छेत्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gachchhet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गच्छेताम्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gachchhetaam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गच्छेयुः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gachchheyuH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113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Second </a:t>
                      </a:r>
                      <a:b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मध्यम /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  <a:latin typeface="Verdana"/>
                        </a:rPr>
                        <a:t>madhyama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गच्छेः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gachchheH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गच्छेतम्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gachchhatam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गच्छेत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gachchhet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11307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First </a:t>
                      </a:r>
                      <a:br>
                        <a:rPr lang="en-US" sz="2000" b="1" dirty="0">
                          <a:solidFill>
                            <a:srgbClr val="0070C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0070C0"/>
                          </a:solidFill>
                          <a:latin typeface="Verdana"/>
                        </a:rPr>
                        <a:t>उत्तम / </a:t>
                      </a:r>
                      <a:r>
                        <a:rPr lang="en-US" sz="2000" b="1" dirty="0" err="1">
                          <a:solidFill>
                            <a:srgbClr val="0070C0"/>
                          </a:solidFill>
                          <a:latin typeface="Verdana"/>
                        </a:rPr>
                        <a:t>uttama</a:t>
                      </a:r>
                      <a:endParaRPr lang="en-US" sz="2000" b="1" dirty="0">
                        <a:solidFill>
                          <a:srgbClr val="0070C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गच्छेयम्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gachchheyam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गच्छेव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gachchheva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गच्छेम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gachchhema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0" y="0"/>
          <a:ext cx="9144000" cy="6857999"/>
        </p:xfrm>
        <a:graphic>
          <a:graphicData uri="http://schemas.openxmlformats.org/drawingml/2006/table">
            <a:tbl>
              <a:tblPr/>
              <a:tblGrid>
                <a:gridCol w="2286000"/>
                <a:gridCol w="2286000"/>
                <a:gridCol w="2286000"/>
                <a:gridCol w="2286000"/>
              </a:tblGrid>
              <a:tr h="1060373">
                <a:tc gridSpan="4"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Read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पठ्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paTh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: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विधैलिङ्लकार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/ 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vidhailiN^lakaara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/>
                      </a:r>
                      <a:b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</a:b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(</a:t>
                      </a:r>
                      <a:r>
                        <a:rPr lang="en-US" sz="2000" b="1" dirty="0" err="1">
                          <a:solidFill>
                            <a:srgbClr val="FF6600"/>
                          </a:solidFill>
                          <a:latin typeface="Verdana"/>
                        </a:rPr>
                        <a:t>Optative</a:t>
                      </a:r>
                      <a:r>
                        <a:rPr lang="en-US" sz="2000" b="1" dirty="0">
                          <a:solidFill>
                            <a:srgbClr val="FF6600"/>
                          </a:solidFill>
                          <a:latin typeface="Verdana"/>
                        </a:rPr>
                        <a:t> Mood - Should or May)</a:t>
                      </a: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060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Person / </a:t>
                      </a: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पुरुष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puruSha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Number / </a:t>
                      </a: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56134">
                <a:tc>
                  <a:txBody>
                    <a:bodyPr/>
                    <a:lstStyle/>
                    <a:p>
                      <a:pPr algn="ctr" fontAlgn="ctr"/>
                      <a:endParaRPr lang="en-US" sz="2000" b="1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>
                          <a:solidFill>
                            <a:srgbClr val="FF0000"/>
                          </a:solidFill>
                          <a:latin typeface="Verdana"/>
                        </a:rPr>
                        <a:t>Singular </a:t>
                      </a:r>
                      <a:br>
                        <a:rPr lang="en-US" sz="2000" b="1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>
                          <a:solidFill>
                            <a:srgbClr val="FF0000"/>
                          </a:solidFill>
                          <a:latin typeface="Verdana"/>
                        </a:rPr>
                        <a:t>एकवचन / </a:t>
                      </a:r>
                      <a:r>
                        <a:rPr lang="en-US" sz="2000" b="1">
                          <a:solidFill>
                            <a:srgbClr val="FF0000"/>
                          </a:solidFill>
                          <a:latin typeface="Verdana"/>
                        </a:rPr>
                        <a:t>ekavachana</a:t>
                      </a: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Dual </a:t>
                      </a:r>
                      <a:b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द्वीवचन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dviivachana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Plural </a:t>
                      </a:r>
                      <a:br>
                        <a:rPr lang="en-US" sz="2000" b="1" dirty="0">
                          <a:solidFill>
                            <a:srgbClr val="FF0000"/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rgbClr val="FF0000"/>
                          </a:solidFill>
                          <a:latin typeface="Verdana"/>
                        </a:rPr>
                        <a:t>बहुवचन / </a:t>
                      </a:r>
                      <a:r>
                        <a:rPr lang="en-US" sz="2000" b="1" dirty="0" err="1">
                          <a:solidFill>
                            <a:srgbClr val="FF0000"/>
                          </a:solidFill>
                          <a:latin typeface="Verdana"/>
                        </a:rPr>
                        <a:t>bahuvachana</a:t>
                      </a:r>
                      <a:endParaRPr lang="en-US" sz="2000" b="1" dirty="0">
                        <a:solidFill>
                          <a:srgbClr val="FF0000"/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</a:tr>
              <a:tr h="1060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Third </a:t>
                      </a:r>
                      <a:b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प्रथम / </a:t>
                      </a:r>
                      <a:r>
                        <a:rPr lang="en-US" sz="2000" b="1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prathama</a:t>
                      </a:r>
                      <a:endParaRPr lang="en-US" sz="20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पठेत्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paThet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पठेताम्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paThetaam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पठेयुः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paTheyaH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060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Second </a:t>
                      </a:r>
                      <a:b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मध्यम / </a:t>
                      </a:r>
                      <a:r>
                        <a:rPr lang="en-US" sz="2000" b="1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madhyama</a:t>
                      </a:r>
                      <a:endParaRPr lang="en-US" sz="20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पठेः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paTheH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पठेतम्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paThetam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पठेत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paTheta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  <a:tr h="106037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First </a:t>
                      </a:r>
                      <a:br>
                        <a:rPr lang="en-US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</a:br>
                      <a:r>
                        <a:rPr lang="hi-IN" sz="2000" b="1" dirty="0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उत्तम / </a:t>
                      </a:r>
                      <a:r>
                        <a:rPr lang="en-US" sz="2000" b="1" dirty="0" err="1">
                          <a:solidFill>
                            <a:schemeClr val="tx2">
                              <a:lumMod val="60000"/>
                              <a:lumOff val="40000"/>
                            </a:schemeClr>
                          </a:solidFill>
                          <a:latin typeface="Verdana"/>
                        </a:rPr>
                        <a:t>uttama</a:t>
                      </a:r>
                      <a:endParaRPr lang="en-US" sz="2000" b="1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10742" marB="10742" anchor="ctr">
                    <a:lnL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66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CC99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पठेयम् / </a:t>
                      </a:r>
                      <a:r>
                        <a:rPr lang="en-US" sz="2400" b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paTheyam</a:t>
                      </a: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पठेव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paTheva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hi-IN" sz="2400" b="0" dirty="0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पठेम / </a:t>
                      </a:r>
                      <a:r>
                        <a:rPr lang="en-US" sz="2400" b="0" dirty="0" err="1">
                          <a:solidFill>
                            <a:schemeClr val="accent4">
                              <a:lumMod val="50000"/>
                            </a:schemeClr>
                          </a:solidFill>
                          <a:latin typeface="Verdana"/>
                        </a:rPr>
                        <a:t>paThema</a:t>
                      </a:r>
                      <a:endParaRPr lang="en-US" sz="2400" b="0" dirty="0">
                        <a:solidFill>
                          <a:schemeClr val="accent4">
                            <a:lumMod val="50000"/>
                          </a:schemeClr>
                        </a:solidFill>
                        <a:latin typeface="Verdana"/>
                      </a:endParaRPr>
                    </a:p>
                  </a:txBody>
                  <a:tcPr marL="26855" marR="26855" marT="26855" marB="26855">
                    <a:lnL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FFA5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CD"/>
                    </a:solidFill>
                  </a:tcPr>
                </a:tc>
              </a:tr>
            </a:tbl>
          </a:graphicData>
        </a:graphic>
      </p:graphicFrame>
      <p:sp>
        <p:nvSpPr>
          <p:cNvPr id="409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  <a:t/>
            </a:r>
            <a:br>
              <a:rPr kumimoji="0" lang="en-US" sz="18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Arial" charset="0"/>
                <a:cs typeface="Arial" charset="0"/>
              </a:rPr>
            </a:b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104</Words>
  <Application>Microsoft Office PowerPoint</Application>
  <PresentationFormat>On-screen Show (4:3)</PresentationFormat>
  <Paragraphs>38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Office Theme</vt:lpstr>
      <vt:lpstr>Slide 1</vt:lpstr>
      <vt:lpstr>Slide 2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hcl</dc:creator>
  <cp:lastModifiedBy>hcl</cp:lastModifiedBy>
  <cp:revision>2</cp:revision>
  <dcterms:created xsi:type="dcterms:W3CDTF">2015-05-05T15:05:15Z</dcterms:created>
  <dcterms:modified xsi:type="dcterms:W3CDTF">2015-05-05T15:22:13Z</dcterms:modified>
</cp:coreProperties>
</file>