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9647" autoAdjust="0"/>
  </p:normalViewPr>
  <p:slideViewPr>
    <p:cSldViewPr>
      <p:cViewPr varScale="1">
        <p:scale>
          <a:sx n="74" d="100"/>
          <a:sy n="74" d="100"/>
        </p:scale>
        <p:origin x="-12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BEA8A4-F2F4-4DAF-9337-2FB2E6CC97F2}" type="datetimeFigureOut">
              <a:rPr lang="en-US" smtClean="0"/>
              <a:pPr/>
              <a:t>01/09/2014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F83A89-2E98-4D5F-99FB-DE0596173AC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304798"/>
          <a:ext cx="8686800" cy="6324601"/>
        </p:xfrm>
        <a:graphic>
          <a:graphicData uri="http://schemas.openxmlformats.org/drawingml/2006/table">
            <a:tbl>
              <a:tblPr/>
              <a:tblGrid>
                <a:gridCol w="2171700"/>
                <a:gridCol w="2171700"/>
                <a:gridCol w="2171700"/>
                <a:gridCol w="2171700"/>
              </a:tblGrid>
              <a:tr h="49809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Read / </a:t>
                      </a:r>
                      <a:r>
                        <a:rPr lang="hi-IN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पठ् / </a:t>
                      </a:r>
                      <a:r>
                        <a:rPr lang="en-US" sz="20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paTh</a:t>
                      </a:r>
                      <a:endParaRPr lang="en-US" sz="20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28836" marR="28836" marT="11535" marB="1153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9359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Person / </a:t>
                      </a: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पुरुष /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puruSha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28836" marR="28836" marT="11535" marB="1153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Number / </a:t>
                      </a:r>
                      <a:r>
                        <a:rPr lang="hi-IN" sz="1400" b="1">
                          <a:solidFill>
                            <a:srgbClr val="FF6600"/>
                          </a:solidFill>
                          <a:latin typeface="Verdana"/>
                        </a:rPr>
                        <a:t>वचन / </a:t>
                      </a:r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vachana</a:t>
                      </a:r>
                    </a:p>
                  </a:txBody>
                  <a:tcPr marL="28836" marR="28836" marT="11535" marB="1153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73782">
                <a:tc>
                  <a:txBody>
                    <a:bodyPr/>
                    <a:lstStyle/>
                    <a:p>
                      <a:pPr algn="ctr" fontAlgn="ctr"/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28836" marR="28836" marT="11535" marB="1153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Singular </a:t>
                      </a:r>
                      <a:br>
                        <a:rPr lang="en-US" sz="14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 dirty="0">
                          <a:solidFill>
                            <a:srgbClr val="FF6600"/>
                          </a:solidFill>
                          <a:latin typeface="Verdana"/>
                        </a:rPr>
                        <a:t>एकवचन / </a:t>
                      </a:r>
                      <a:r>
                        <a:rPr lang="en-US" sz="14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ekavachana</a:t>
                      </a:r>
                      <a:endParaRPr lang="en-US" sz="1400" b="1" dirty="0">
                        <a:solidFill>
                          <a:srgbClr val="FF6600"/>
                        </a:solidFill>
                        <a:latin typeface="Verdana"/>
                      </a:endParaRPr>
                    </a:p>
                  </a:txBody>
                  <a:tcPr marL="28836" marR="28836" marT="11535" marB="1153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Dual </a:t>
                      </a:r>
                      <a:b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>
                          <a:solidFill>
                            <a:srgbClr val="FF6600"/>
                          </a:solidFill>
                          <a:latin typeface="Verdana"/>
                        </a:rPr>
                        <a:t>द्वीवचन / </a:t>
                      </a:r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dviivachana</a:t>
                      </a:r>
                    </a:p>
                  </a:txBody>
                  <a:tcPr marL="28836" marR="28836" marT="11535" marB="1153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Plural </a:t>
                      </a:r>
                      <a:b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>
                          <a:solidFill>
                            <a:srgbClr val="FF6600"/>
                          </a:solidFill>
                          <a:latin typeface="Verdana"/>
                        </a:rPr>
                        <a:t>बहुवचन / </a:t>
                      </a:r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bahuvachana</a:t>
                      </a:r>
                    </a:p>
                  </a:txBody>
                  <a:tcPr marL="28836" marR="28836" marT="11535" marB="1153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0263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Third </a:t>
                      </a:r>
                      <a:b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>
                          <a:solidFill>
                            <a:srgbClr val="FF6600"/>
                          </a:solidFill>
                          <a:latin typeface="Verdana"/>
                        </a:rPr>
                        <a:t>प्रथम / </a:t>
                      </a:r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prathama</a:t>
                      </a:r>
                    </a:p>
                  </a:txBody>
                  <a:tcPr marL="28836" marR="28836" marT="11535" marB="1153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>पठति / 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paThati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/>
                      </a:r>
                      <a:b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>(is reading)</a:t>
                      </a:r>
                    </a:p>
                  </a:txBody>
                  <a:tcPr marL="28836" marR="28836" marT="28836" marB="2883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  <a:t>पठतः / paThataH</a:t>
                      </a:r>
                      <a:b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  <a:t>(both are reading)</a:t>
                      </a:r>
                    </a:p>
                  </a:txBody>
                  <a:tcPr marL="28836" marR="28836" marT="28836" marB="2883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  <a:t>पठन्ति / paThanti</a:t>
                      </a:r>
                      <a:b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  <a:t>(many are reading)</a:t>
                      </a:r>
                    </a:p>
                  </a:txBody>
                  <a:tcPr marL="28836" marR="28836" marT="28836" marB="2883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</a:tr>
              <a:tr h="14641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Second </a:t>
                      </a:r>
                      <a:b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>
                          <a:solidFill>
                            <a:srgbClr val="FF6600"/>
                          </a:solidFill>
                          <a:latin typeface="Verdana"/>
                        </a:rPr>
                        <a:t>मध्यम / </a:t>
                      </a:r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madhyama</a:t>
                      </a:r>
                    </a:p>
                  </a:txBody>
                  <a:tcPr marL="28836" marR="28836" marT="11535" marB="1153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पठसि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> / 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paThasi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/>
                      </a:r>
                      <a:b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>(you are reading)</a:t>
                      </a:r>
                    </a:p>
                  </a:txBody>
                  <a:tcPr marL="28836" marR="28836" marT="28836" marB="2883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पठथः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> / 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paThathaH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/>
                      </a:r>
                      <a:b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>(you two are reading)</a:t>
                      </a:r>
                    </a:p>
                  </a:txBody>
                  <a:tcPr marL="28836" marR="28836" marT="28836" marB="2883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  <a:t>पठथ / paThatha</a:t>
                      </a:r>
                      <a:b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  <a:t>(you all reading)</a:t>
                      </a:r>
                    </a:p>
                  </a:txBody>
                  <a:tcPr marL="28836" marR="28836" marT="28836" marB="2883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</a:tr>
              <a:tr h="10263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First </a:t>
                      </a:r>
                      <a:b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hi-IN" sz="1400" b="1">
                          <a:solidFill>
                            <a:srgbClr val="FF6600"/>
                          </a:solidFill>
                          <a:latin typeface="Verdana"/>
                        </a:rPr>
                        <a:t>उत्तम / </a:t>
                      </a:r>
                      <a:r>
                        <a:rPr lang="en-US" sz="1400" b="1">
                          <a:solidFill>
                            <a:srgbClr val="FF6600"/>
                          </a:solidFill>
                          <a:latin typeface="Verdana"/>
                        </a:rPr>
                        <a:t>uttama</a:t>
                      </a:r>
                    </a:p>
                  </a:txBody>
                  <a:tcPr marL="28836" marR="28836" marT="11535" marB="11535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  <a:t>पठामि / paThaami</a:t>
                      </a:r>
                      <a:b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400" b="0">
                          <a:solidFill>
                            <a:srgbClr val="000000"/>
                          </a:solidFill>
                          <a:latin typeface="Verdana"/>
                        </a:rPr>
                        <a:t>(i am reading)</a:t>
                      </a:r>
                    </a:p>
                  </a:txBody>
                  <a:tcPr marL="28836" marR="28836" marT="28836" marB="2883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पठावः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> / 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paThaavaH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/>
                      </a:r>
                      <a:b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>(both of us reading)</a:t>
                      </a:r>
                    </a:p>
                  </a:txBody>
                  <a:tcPr marL="28836" marR="28836" marT="28836" marB="2883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पठामः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> / </a:t>
                      </a:r>
                      <a:r>
                        <a:rPr lang="en-US" sz="1400" b="0" dirty="0" err="1">
                          <a:solidFill>
                            <a:srgbClr val="000000"/>
                          </a:solidFill>
                          <a:latin typeface="Verdana"/>
                        </a:rPr>
                        <a:t>paThaamaH</a:t>
                      </a: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/>
                      </a:r>
                      <a:b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</a:br>
                      <a:r>
                        <a:rPr lang="en-US" sz="1400" b="0" dirty="0">
                          <a:solidFill>
                            <a:srgbClr val="000000"/>
                          </a:solidFill>
                          <a:latin typeface="Verdana"/>
                        </a:rPr>
                        <a:t>(all of us reading)</a:t>
                      </a:r>
                    </a:p>
                  </a:txBody>
                  <a:tcPr marL="28836" marR="28836" marT="28836" marB="28836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2971800"/>
            <a:ext cx="9144000" cy="1231106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66654" tIns="0" rIns="66654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Masculine</a:t>
            </a:r>
            <a:r>
              <a:rPr kumimoji="0" lang="en-US" sz="4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Feminine Neuter | </a:t>
            </a:r>
            <a:r>
              <a:rPr kumimoji="0" lang="hi-IN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पुलिङ्ग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    </a:t>
            </a:r>
            <a:r>
              <a:rPr kumimoji="0" lang="hi-IN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स्त्रीलिङ्ग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  </a:t>
            </a:r>
            <a:r>
              <a:rPr kumimoji="0" lang="hi-IN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rPr>
              <a:t>नपुङ्सकलिन्ग </a:t>
            </a:r>
            <a:r>
              <a:rPr kumimoji="0" lang="en-US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533400"/>
            <a:ext cx="8153400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7"/>
            <a:r>
              <a:rPr lang="en-US" sz="4400" dirty="0"/>
              <a:t>G</a:t>
            </a:r>
            <a:r>
              <a:rPr lang="en-US" sz="4400" dirty="0" smtClean="0"/>
              <a:t>ender</a:t>
            </a:r>
            <a:endParaRPr lang="en-US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ukindia.com/zip/zsan4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8828690" cy="670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33400"/>
            <a:ext cx="8763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n-US" sz="4800" dirty="0" smtClean="0">
                <a:solidFill>
                  <a:srgbClr val="00B050"/>
                </a:solidFill>
              </a:rPr>
              <a:t>			In </a:t>
            </a:r>
            <a:r>
              <a:rPr lang="en-US" sz="4800" dirty="0" smtClean="0">
                <a:solidFill>
                  <a:srgbClr val="00B050"/>
                </a:solidFill>
              </a:rPr>
              <a:t>Sanskrit</a:t>
            </a:r>
            <a:r>
              <a:rPr lang="en-US" sz="4800" dirty="0" smtClean="0">
                <a:solidFill>
                  <a:srgbClr val="00B050"/>
                </a:solidFill>
              </a:rPr>
              <a:t>:</a:t>
            </a:r>
          </a:p>
          <a:p>
            <a:pPr fontAlgn="t"/>
            <a:endParaRPr lang="en-US" sz="4800" dirty="0" smtClean="0">
              <a:solidFill>
                <a:srgbClr val="00B050"/>
              </a:solidFill>
            </a:endParaRPr>
          </a:p>
          <a:p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Subject is called</a:t>
            </a:r>
            <a:r>
              <a:rPr lang="en-US" sz="4800" dirty="0" smtClean="0"/>
              <a:t> -&gt; </a:t>
            </a:r>
            <a:r>
              <a:rPr lang="hi-IN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कर्ता / </a:t>
            </a:r>
            <a:r>
              <a:rPr lang="en-US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kartaa</a:t>
            </a:r>
            <a:endParaRPr lang="en-US" sz="4800" dirty="0" smtClean="0"/>
          </a:p>
          <a:p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Object is called</a:t>
            </a:r>
            <a:r>
              <a:rPr lang="en-US" sz="4800" dirty="0" smtClean="0"/>
              <a:t>  -&gt; </a:t>
            </a:r>
            <a:r>
              <a:rPr lang="hi-IN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कर्म / </a:t>
            </a: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karma</a:t>
            </a:r>
            <a:endParaRPr lang="en-US" sz="4800" dirty="0" smtClean="0"/>
          </a:p>
          <a:p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Verb is called</a:t>
            </a:r>
            <a:r>
              <a:rPr lang="en-US" sz="4800" dirty="0" smtClean="0"/>
              <a:t>    -&gt; </a:t>
            </a:r>
            <a:r>
              <a:rPr lang="hi-IN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क्रिया / </a:t>
            </a:r>
            <a:r>
              <a:rPr lang="en-US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kriyaa</a:t>
            </a:r>
            <a:endParaRPr lang="en-US" sz="4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0" y="941487"/>
            <a:ext cx="5943600" cy="5078313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fontAlgn="t"/>
            <a:r>
              <a:rPr lang="en-US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Verb or </a:t>
            </a:r>
            <a:r>
              <a:rPr lang="hi-IN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धातु (</a:t>
            </a:r>
            <a:r>
              <a:rPr lang="en-US" b="1" dirty="0" err="1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dhaatu</a:t>
            </a:r>
            <a:r>
              <a:rPr lang="en-US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 has 10 different </a:t>
            </a:r>
            <a:r>
              <a:rPr lang="en-US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forms </a:t>
            </a:r>
            <a:r>
              <a:rPr lang="en-US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known as </a:t>
            </a:r>
            <a:r>
              <a:rPr lang="hi-IN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लकार (</a:t>
            </a:r>
            <a:r>
              <a:rPr lang="en-US" b="1" dirty="0" err="1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lakaara</a:t>
            </a:r>
            <a:r>
              <a:rPr lang="en-US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) and they are listed below</a:t>
            </a:r>
            <a:r>
              <a:rPr lang="en-US" b="1" dirty="0" smtClean="0">
                <a:ln>
                  <a:prstDash val="solid"/>
                </a:ln>
                <a:solidFill>
                  <a:srgbClr val="00206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.</a:t>
            </a:r>
          </a:p>
          <a:p>
            <a:pPr fontAlgn="t"/>
            <a:endParaRPr lang="en-US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fontAlgn="t"/>
            <a:endParaRPr lang="en-US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hi-IN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लट्लकार / </a:t>
            </a:r>
            <a:r>
              <a:rPr lang="en-US" b="1" dirty="0" err="1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laTlakaara</a:t>
            </a:r>
            <a:endParaRPr lang="en-US" b="1" dirty="0" smtClean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hi-IN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लृट्लकार / </a:t>
            </a:r>
            <a:r>
              <a:rPr lang="en-US" b="1" dirty="0" err="1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lRRiTlakaara</a:t>
            </a:r>
            <a:endParaRPr lang="en-US" b="1" dirty="0" smtClean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hi-IN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लङ्लकार / </a:t>
            </a:r>
            <a:r>
              <a:rPr lang="en-US" b="1" dirty="0" err="1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laN^lakaara</a:t>
            </a:r>
            <a:endParaRPr lang="en-US" b="1" dirty="0" smtClean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hi-IN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आझयांलोट्लकार </a:t>
            </a:r>
            <a:r>
              <a:rPr lang="hi-IN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/ </a:t>
            </a:r>
            <a:r>
              <a:rPr lang="en-US" b="1" dirty="0" err="1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aajhaayaa.nloTlakaara</a:t>
            </a:r>
            <a:endParaRPr lang="en-US" b="1" dirty="0" smtClean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hi-IN" b="1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विधैलिङ्लकार / </a:t>
            </a:r>
            <a:r>
              <a:rPr lang="en-US" b="1" dirty="0" err="1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vidhailiN^lakaara</a:t>
            </a:r>
            <a:endParaRPr lang="en-US" b="1" dirty="0" smtClean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endParaRPr lang="en-US" b="1" dirty="0" smtClean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endParaRPr lang="en-US" b="1" dirty="0" smtClean="0">
              <a:ln>
                <a:prstDash val="solid"/>
              </a:ln>
              <a:solidFill>
                <a:srgbClr val="FF000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hi-IN" b="1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लिट्लकार </a:t>
            </a:r>
            <a:r>
              <a:rPr lang="hi-IN" b="1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/ </a:t>
            </a:r>
            <a:r>
              <a:rPr lang="en-US" b="1" dirty="0" err="1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liTlakaara</a:t>
            </a:r>
            <a:endParaRPr lang="en-US" b="1" dirty="0" smtClean="0">
              <a:ln>
                <a:prstDash val="solid"/>
              </a:ln>
              <a:solidFill>
                <a:srgbClr val="0070C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hi-IN" b="1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लुट्लकार / </a:t>
            </a:r>
            <a:r>
              <a:rPr lang="en-US" b="1" dirty="0" err="1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lRRiTlakaara</a:t>
            </a:r>
            <a:endParaRPr lang="en-US" b="1" dirty="0" smtClean="0">
              <a:ln>
                <a:prstDash val="solid"/>
              </a:ln>
              <a:solidFill>
                <a:srgbClr val="0070C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hi-IN" b="1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आशीलिङ्लकार / </a:t>
            </a:r>
            <a:r>
              <a:rPr lang="en-US" b="1" dirty="0" err="1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aashiiliN^lakaara</a:t>
            </a:r>
            <a:endParaRPr lang="en-US" b="1" dirty="0" smtClean="0">
              <a:ln>
                <a:prstDash val="solid"/>
              </a:ln>
              <a:solidFill>
                <a:srgbClr val="0070C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hi-IN" b="1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लुङ्लकार / </a:t>
            </a:r>
            <a:r>
              <a:rPr lang="en-US" b="1" dirty="0" err="1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luN^lakaara</a:t>
            </a:r>
            <a:endParaRPr lang="en-US" b="1" dirty="0" smtClean="0">
              <a:ln>
                <a:prstDash val="solid"/>
              </a:ln>
              <a:solidFill>
                <a:srgbClr val="0070C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>
              <a:buFont typeface="Wingdings" pitchFamily="2" charset="2"/>
              <a:buChar char="v"/>
            </a:pPr>
            <a:r>
              <a:rPr lang="hi-IN" b="1" dirty="0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लृङ्लकार / </a:t>
            </a:r>
            <a:r>
              <a:rPr lang="en-US" b="1" dirty="0" err="1" smtClean="0">
                <a:ln>
                  <a:prstDash val="solid"/>
                </a:ln>
                <a:solidFill>
                  <a:srgbClr val="0070C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lRRiN^lakaara</a:t>
            </a:r>
            <a:endParaRPr lang="en-US" b="1" dirty="0" smtClean="0">
              <a:ln>
                <a:prstDash val="solid"/>
              </a:ln>
              <a:solidFill>
                <a:srgbClr val="0070C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r>
              <a:rPr lang="en-US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/>
            </a:r>
            <a:br>
              <a:rPr lang="en-US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endParaRPr lang="en-US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50</TotalTime>
  <Words>108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Flow</vt:lpstr>
      <vt:lpstr>Slide 1</vt:lpstr>
      <vt:lpstr>Slide 2</vt:lpstr>
      <vt:lpstr>Slide 3</vt:lpstr>
      <vt:lpstr>Slide 4</vt:lpstr>
      <vt:lpstr>Slide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xp</dc:creator>
  <cp:lastModifiedBy>xp</cp:lastModifiedBy>
  <cp:revision>8</cp:revision>
  <dcterms:created xsi:type="dcterms:W3CDTF">2014-08-30T17:23:04Z</dcterms:created>
  <dcterms:modified xsi:type="dcterms:W3CDTF">2014-09-01T04:04:03Z</dcterms:modified>
</cp:coreProperties>
</file>