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56" r:id="rId3"/>
    <p:sldId id="258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6A8B5-A4BD-4F16-9D18-B10BB04CE1D7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0C73B-E397-42BE-A39B-5511ECFCD93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0C73B-E397-42BE-A39B-5511ECFCD938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5A110-0DD0-48E9-8C2B-A2F7202A3FE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970C0-E7E1-4D22-9BEC-3CB200998E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5A110-0DD0-48E9-8C2B-A2F7202A3FE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970C0-E7E1-4D22-9BEC-3CB200998E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5A110-0DD0-48E9-8C2B-A2F7202A3FE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970C0-E7E1-4D22-9BEC-3CB200998E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5A110-0DD0-48E9-8C2B-A2F7202A3FE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970C0-E7E1-4D22-9BEC-3CB200998E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5A110-0DD0-48E9-8C2B-A2F7202A3FE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970C0-E7E1-4D22-9BEC-3CB200998E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5A110-0DD0-48E9-8C2B-A2F7202A3FE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970C0-E7E1-4D22-9BEC-3CB200998E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5A110-0DD0-48E9-8C2B-A2F7202A3FE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970C0-E7E1-4D22-9BEC-3CB200998E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5A110-0DD0-48E9-8C2B-A2F7202A3FE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970C0-E7E1-4D22-9BEC-3CB200998E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5A110-0DD0-48E9-8C2B-A2F7202A3FE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970C0-E7E1-4D22-9BEC-3CB200998E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5A110-0DD0-48E9-8C2B-A2F7202A3FE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970C0-E7E1-4D22-9BEC-3CB200998E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5A110-0DD0-48E9-8C2B-A2F7202A3FE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970C0-E7E1-4D22-9BEC-3CB200998E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5A110-0DD0-48E9-8C2B-A2F7202A3FEC}" type="datetimeFigureOut">
              <a:rPr lang="en-US" smtClean="0"/>
              <a:t>8/18/2015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970C0-E7E1-4D22-9BEC-3CB200998E0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89916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/>
              <a:t>			</a:t>
            </a:r>
            <a:r>
              <a:rPr lang="hi-IN" sz="4400" b="1" u="sng" dirty="0" smtClean="0">
                <a:solidFill>
                  <a:schemeClr val="accent6">
                    <a:lumMod val="75000"/>
                  </a:schemeClr>
                </a:solidFill>
              </a:rPr>
              <a:t>कारक</a:t>
            </a:r>
            <a:r>
              <a:rPr lang="hi-IN" sz="4400" dirty="0" smtClean="0"/>
              <a:t> :-</a:t>
            </a:r>
            <a:r>
              <a:rPr lang="hi-IN" sz="4400" dirty="0"/>
              <a:t> </a:t>
            </a:r>
            <a:endParaRPr lang="en-US" sz="4400" dirty="0" smtClean="0"/>
          </a:p>
          <a:p>
            <a:endParaRPr lang="en-US" sz="4400" dirty="0" smtClean="0"/>
          </a:p>
          <a:p>
            <a:r>
              <a:rPr lang="hi-IN" sz="3200" b="1" dirty="0" smtClean="0">
                <a:solidFill>
                  <a:schemeClr val="accent3">
                    <a:lumMod val="50000"/>
                  </a:schemeClr>
                </a:solidFill>
              </a:rPr>
              <a:t>वाक्य </a:t>
            </a:r>
            <a:r>
              <a:rPr lang="hi-IN" sz="3200" b="1" dirty="0">
                <a:solidFill>
                  <a:schemeClr val="accent3">
                    <a:lumMod val="50000"/>
                  </a:schemeClr>
                </a:solidFill>
              </a:rPr>
              <a:t>में प्रयुक्त संज्ञा या सर्वनाम शब्दों के साथ क्रिया का सम्बन्ध कारक कहलाता है।</a:t>
            </a:r>
            <a:r>
              <a:rPr lang="hi-IN" sz="3200" b="1" dirty="0" smtClean="0"/>
              <a:t> </a:t>
            </a:r>
            <a:r>
              <a:rPr lang="hi-IN" dirty="0" smtClean="0"/>
              <a:t>जैसे :-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hi-IN" dirty="0" smtClean="0"/>
              <a:t/>
            </a:r>
            <a:br>
              <a:rPr lang="hi-IN" dirty="0" smtClean="0"/>
            </a:br>
            <a:r>
              <a:rPr lang="hi-IN" sz="2800" dirty="0" smtClean="0"/>
              <a:t>१.सीता फल खाती है।</a:t>
            </a:r>
            <a:endParaRPr lang="en-US" sz="2800" dirty="0" smtClean="0"/>
          </a:p>
          <a:p>
            <a:r>
              <a:rPr lang="hi-IN" sz="2800" dirty="0" smtClean="0"/>
              <a:t/>
            </a:r>
            <a:br>
              <a:rPr lang="hi-IN" sz="2800" dirty="0" smtClean="0"/>
            </a:br>
            <a:r>
              <a:rPr lang="hi-IN" sz="2800" dirty="0" smtClean="0"/>
              <a:t>२.राम ने डंडे से घोडे को पीटा ।</a:t>
            </a:r>
            <a:endParaRPr lang="en-US" sz="2800" dirty="0" smtClean="0"/>
          </a:p>
          <a:p>
            <a:r>
              <a:rPr lang="hi-IN" sz="2800" dirty="0" smtClean="0"/>
              <a:t/>
            </a:r>
            <a:br>
              <a:rPr lang="hi-IN" sz="2800" dirty="0" smtClean="0"/>
            </a:br>
            <a:r>
              <a:rPr lang="hi-IN" sz="2800" dirty="0" smtClean="0"/>
              <a:t>३.राम चार दिन में आएगा।</a:t>
            </a:r>
            <a:endParaRPr lang="en-US" sz="2800" dirty="0" smtClean="0"/>
          </a:p>
          <a:p>
            <a:r>
              <a:rPr lang="hi-IN" sz="2800" dirty="0" smtClean="0"/>
              <a:t/>
            </a:r>
            <a:br>
              <a:rPr lang="hi-IN" sz="2800" dirty="0" smtClean="0"/>
            </a:br>
            <a:r>
              <a:rPr lang="hi-IN" sz="2800" dirty="0" smtClean="0"/>
              <a:t>४.राम कलम से लिखता है।</a:t>
            </a:r>
            <a:endParaRPr lang="hi-IN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4800"/>
            <a:ext cx="914400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hi-IN" sz="4400" b="1" dirty="0">
                <a:solidFill>
                  <a:srgbClr val="FF0000"/>
                </a:solidFill>
              </a:rPr>
              <a:t>कारक के विभक्ति </a:t>
            </a:r>
            <a:r>
              <a:rPr lang="hi-IN" sz="4400" b="1" dirty="0" smtClean="0">
                <a:solidFill>
                  <a:srgbClr val="FF0000"/>
                </a:solidFill>
              </a:rPr>
              <a:t>चिन्ह</a:t>
            </a:r>
            <a:endParaRPr lang="en-US" sz="4400" b="1" dirty="0" smtClean="0">
              <a:solidFill>
                <a:srgbClr val="FF0000"/>
              </a:solidFill>
            </a:endParaRPr>
          </a:p>
          <a:p>
            <a:pPr lvl="2"/>
            <a:r>
              <a:rPr lang="hi-IN" dirty="0" smtClean="0"/>
              <a:t/>
            </a:r>
            <a:br>
              <a:rPr lang="hi-IN" dirty="0" smtClean="0"/>
            </a:br>
            <a:r>
              <a:rPr lang="hi-IN" sz="2000" b="1" dirty="0">
                <a:solidFill>
                  <a:srgbClr val="0070C0"/>
                </a:solidFill>
              </a:rPr>
              <a:t>कारक </a:t>
            </a:r>
            <a:r>
              <a:rPr lang="en-US" sz="2000" b="1" dirty="0" smtClean="0">
                <a:solidFill>
                  <a:srgbClr val="0070C0"/>
                </a:solidFill>
              </a:rPr>
              <a:t>			</a:t>
            </a:r>
            <a:r>
              <a:rPr lang="hi-IN" sz="2000" b="1" dirty="0" smtClean="0">
                <a:solidFill>
                  <a:srgbClr val="0070C0"/>
                </a:solidFill>
              </a:rPr>
              <a:t>चिन्ह</a:t>
            </a:r>
            <a:r>
              <a:rPr lang="en-US" sz="2000" b="1" dirty="0" smtClean="0">
                <a:solidFill>
                  <a:srgbClr val="0070C0"/>
                </a:solidFill>
              </a:rPr>
              <a:t>				</a:t>
            </a:r>
            <a:r>
              <a:rPr lang="hi-IN" sz="2000" b="1" dirty="0" smtClean="0">
                <a:solidFill>
                  <a:srgbClr val="0070C0"/>
                </a:solidFill>
              </a:rPr>
              <a:t>अर्थ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 lvl="2"/>
            <a:r>
              <a:rPr lang="hi-IN" dirty="0" smtClean="0"/>
              <a:t/>
            </a:r>
            <a:br>
              <a:rPr lang="hi-IN" dirty="0" smtClean="0"/>
            </a:br>
            <a:r>
              <a:rPr lang="hi-IN" dirty="0" smtClean="0"/>
              <a:t>कर्ता</a:t>
            </a:r>
            <a:r>
              <a:rPr lang="en-US" dirty="0" smtClean="0"/>
              <a:t>			</a:t>
            </a:r>
            <a:r>
              <a:rPr lang="hi-IN" dirty="0" smtClean="0"/>
              <a:t>ने </a:t>
            </a:r>
            <a:r>
              <a:rPr lang="en-US" dirty="0" smtClean="0"/>
              <a:t>			</a:t>
            </a:r>
            <a:r>
              <a:rPr lang="hi-IN" dirty="0" smtClean="0"/>
              <a:t>काम करने वाला</a:t>
            </a:r>
            <a:endParaRPr lang="en-US" dirty="0" smtClean="0"/>
          </a:p>
          <a:p>
            <a:pPr lvl="2"/>
            <a:r>
              <a:rPr lang="hi-IN" dirty="0" smtClean="0"/>
              <a:t/>
            </a:r>
            <a:br>
              <a:rPr lang="hi-IN" dirty="0" smtClean="0"/>
            </a:br>
            <a:r>
              <a:rPr lang="hi-IN" dirty="0" smtClean="0"/>
              <a:t>कर्म कारक .</a:t>
            </a:r>
            <a:r>
              <a:rPr lang="en-US" dirty="0" smtClean="0"/>
              <a:t>		</a:t>
            </a:r>
            <a:r>
              <a:rPr lang="hi-IN" dirty="0" smtClean="0"/>
              <a:t>को</a:t>
            </a:r>
            <a:r>
              <a:rPr lang="en-US" dirty="0" smtClean="0"/>
              <a:t>		           </a:t>
            </a:r>
            <a:r>
              <a:rPr lang="hi-IN" dirty="0" smtClean="0"/>
              <a:t>जिस पर काम का प्रभाव पड़े</a:t>
            </a:r>
            <a:endParaRPr lang="en-US" dirty="0" smtClean="0"/>
          </a:p>
          <a:p>
            <a:pPr lvl="2"/>
            <a:r>
              <a:rPr lang="hi-IN" dirty="0" smtClean="0"/>
              <a:t/>
            </a:r>
            <a:br>
              <a:rPr lang="hi-IN" dirty="0" smtClean="0"/>
            </a:br>
            <a:r>
              <a:rPr lang="hi-IN" dirty="0" smtClean="0"/>
              <a:t>करण कारक .</a:t>
            </a:r>
            <a:r>
              <a:rPr lang="en-US" dirty="0" smtClean="0"/>
              <a:t>		</a:t>
            </a:r>
            <a:r>
              <a:rPr lang="hi-IN" dirty="0" smtClean="0"/>
              <a:t>से </a:t>
            </a:r>
            <a:r>
              <a:rPr lang="en-US" dirty="0" smtClean="0"/>
              <a:t>                                         </a:t>
            </a:r>
            <a:r>
              <a:rPr lang="hi-IN" dirty="0" smtClean="0"/>
              <a:t>जिसके द्वारा कर्ता काम करें</a:t>
            </a:r>
            <a:endParaRPr lang="en-US" dirty="0" smtClean="0"/>
          </a:p>
          <a:p>
            <a:pPr lvl="2"/>
            <a:r>
              <a:rPr lang="hi-IN" dirty="0" smtClean="0"/>
              <a:t/>
            </a:r>
            <a:br>
              <a:rPr lang="hi-IN" dirty="0" smtClean="0"/>
            </a:br>
            <a:r>
              <a:rPr lang="hi-IN" dirty="0" smtClean="0"/>
              <a:t>सम्प्रदान कारक </a:t>
            </a:r>
            <a:r>
              <a:rPr lang="en-US" dirty="0" smtClean="0"/>
              <a:t>		</a:t>
            </a:r>
            <a:r>
              <a:rPr lang="hi-IN" dirty="0" smtClean="0"/>
              <a:t>को,के लिए </a:t>
            </a:r>
            <a:r>
              <a:rPr lang="en-US" dirty="0" smtClean="0"/>
              <a:t>                             </a:t>
            </a:r>
            <a:r>
              <a:rPr lang="hi-IN" dirty="0" smtClean="0"/>
              <a:t>जिसके लिए क्रिया की जाए</a:t>
            </a:r>
            <a:endParaRPr lang="en-US" dirty="0" smtClean="0"/>
          </a:p>
          <a:p>
            <a:pPr lvl="2"/>
            <a:r>
              <a:rPr lang="hi-IN" dirty="0" smtClean="0"/>
              <a:t/>
            </a:r>
            <a:br>
              <a:rPr lang="hi-IN" dirty="0" smtClean="0"/>
            </a:br>
            <a:r>
              <a:rPr lang="hi-IN" dirty="0" smtClean="0"/>
              <a:t>अपादान कारक </a:t>
            </a:r>
            <a:r>
              <a:rPr lang="en-US" dirty="0" smtClean="0"/>
              <a:t>		</a:t>
            </a:r>
            <a:r>
              <a:rPr lang="hi-IN" dirty="0" smtClean="0"/>
              <a:t>से (अलग होना )</a:t>
            </a:r>
            <a:r>
              <a:rPr lang="en-US" dirty="0" smtClean="0"/>
              <a:t>                  </a:t>
            </a:r>
            <a:r>
              <a:rPr lang="hi-IN" dirty="0" smtClean="0"/>
              <a:t> जिससे अलगाव हो</a:t>
            </a:r>
            <a:endParaRPr lang="en-US" dirty="0" smtClean="0"/>
          </a:p>
          <a:p>
            <a:pPr lvl="2"/>
            <a:r>
              <a:rPr lang="hi-IN" dirty="0" smtClean="0"/>
              <a:t/>
            </a:r>
            <a:br>
              <a:rPr lang="hi-IN" dirty="0" smtClean="0"/>
            </a:br>
            <a:r>
              <a:rPr lang="hi-IN" dirty="0" smtClean="0"/>
              <a:t>सम्बन्ध कारक </a:t>
            </a:r>
            <a:r>
              <a:rPr lang="en-US" dirty="0" smtClean="0"/>
              <a:t>		</a:t>
            </a:r>
            <a:r>
              <a:rPr lang="hi-IN" dirty="0" smtClean="0"/>
              <a:t>का,की,के,रा,री,रे </a:t>
            </a:r>
            <a:r>
              <a:rPr lang="en-US" dirty="0" smtClean="0"/>
              <a:t>                 </a:t>
            </a:r>
            <a:r>
              <a:rPr lang="hi-IN" dirty="0" smtClean="0"/>
              <a:t>अन्य पदों से सम्बन्ध</a:t>
            </a:r>
            <a:endParaRPr lang="en-US" dirty="0" smtClean="0"/>
          </a:p>
          <a:p>
            <a:pPr lvl="2"/>
            <a:r>
              <a:rPr lang="hi-IN" dirty="0" smtClean="0"/>
              <a:t/>
            </a:r>
            <a:br>
              <a:rPr lang="hi-IN" dirty="0" smtClean="0"/>
            </a:br>
            <a:r>
              <a:rPr lang="hi-IN" dirty="0" smtClean="0"/>
              <a:t>अधिकरण कारक </a:t>
            </a:r>
            <a:r>
              <a:rPr lang="en-US" dirty="0" smtClean="0"/>
              <a:t>		</a:t>
            </a:r>
            <a:r>
              <a:rPr lang="hi-IN" dirty="0" smtClean="0"/>
              <a:t>में,पर .</a:t>
            </a:r>
            <a:r>
              <a:rPr lang="en-US" dirty="0" smtClean="0"/>
              <a:t>                                     </a:t>
            </a:r>
            <a:r>
              <a:rPr lang="hi-IN" dirty="0" smtClean="0"/>
              <a:t>क्रिया का आधार</a:t>
            </a:r>
            <a:endParaRPr lang="en-US" dirty="0" smtClean="0"/>
          </a:p>
          <a:p>
            <a:pPr lvl="2"/>
            <a:r>
              <a:rPr lang="hi-IN" dirty="0" smtClean="0"/>
              <a:t/>
            </a:r>
            <a:br>
              <a:rPr lang="hi-IN" dirty="0" smtClean="0"/>
            </a:br>
            <a:r>
              <a:rPr lang="hi-IN" dirty="0" smtClean="0"/>
              <a:t>संबोधन कारक</a:t>
            </a:r>
            <a:r>
              <a:rPr lang="en-US" dirty="0" smtClean="0"/>
              <a:t>		</a:t>
            </a:r>
            <a:r>
              <a:rPr lang="hi-IN" dirty="0" smtClean="0"/>
              <a:t> हे !,अरे !</a:t>
            </a:r>
            <a:r>
              <a:rPr lang="en-US" dirty="0" smtClean="0"/>
              <a:t>                       </a:t>
            </a:r>
            <a:r>
              <a:rPr lang="hi-IN" dirty="0" smtClean="0"/>
              <a:t>किसी को पुकारना ,बुलाना</a:t>
            </a:r>
            <a:br>
              <a:rPr lang="hi-IN" dirty="0" smtClean="0"/>
            </a:br>
            <a:r>
              <a:rPr lang="hi-IN" dirty="0" smtClean="0"/>
              <a:t/>
            </a:r>
            <a:br>
              <a:rPr lang="hi-IN" dirty="0" smtClean="0"/>
            </a:br>
            <a:endParaRPr lang="hi-IN" dirty="0" smtClean="0"/>
          </a:p>
          <a:p>
            <a:r>
              <a:rPr lang="hi-IN" dirty="0" smtClean="0"/>
              <a:t/>
            </a:r>
            <a:br>
              <a:rPr lang="hi-IN" dirty="0" smtClean="0"/>
            </a:br>
            <a:endParaRPr lang="hi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97346"/>
            <a:ext cx="899160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800" dirty="0" smtClean="0">
                <a:solidFill>
                  <a:schemeClr val="accent6">
                    <a:lumMod val="75000"/>
                  </a:schemeClr>
                </a:solidFill>
              </a:rPr>
              <a:t>१.</a:t>
            </a:r>
            <a:r>
              <a:rPr lang="hi-IN" sz="2800" b="1" dirty="0" smtClean="0">
                <a:solidFill>
                  <a:schemeClr val="accent6">
                    <a:lumMod val="75000"/>
                  </a:schemeClr>
                </a:solidFill>
              </a:rPr>
              <a:t>कर्ता कारक</a:t>
            </a:r>
            <a:r>
              <a:rPr lang="hi-IN" sz="2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i-IN" sz="2000" dirty="0" smtClean="0">
                <a:solidFill>
                  <a:schemeClr val="accent6">
                    <a:lumMod val="75000"/>
                  </a:schemeClr>
                </a:solidFill>
              </a:rPr>
              <a:t>:- </a:t>
            </a:r>
            <a:r>
              <a:rPr lang="hi-IN" sz="2000" dirty="0" smtClean="0"/>
              <a:t>वाक्य में कार्य करने वाले को कर्ता कहते है। जैसे - १.राम ने पत्र लिखा । २.बहन ने खाना पकाया । ३.हम कहाँ जा रहे है ? । इन वाक्यों में राम ,बहन तथा हम काम करने वाले है। अतः कर्ता कारक है।</a:t>
            </a:r>
            <a:endParaRPr lang="en-US" sz="2000" dirty="0" smtClean="0"/>
          </a:p>
          <a:p>
            <a:endParaRPr lang="hi-IN" sz="2000" dirty="0" smtClean="0"/>
          </a:p>
          <a:p>
            <a:r>
              <a:rPr lang="hi-IN" dirty="0" smtClean="0"/>
              <a:t/>
            </a:r>
            <a:br>
              <a:rPr lang="hi-IN" dirty="0" smtClean="0"/>
            </a:br>
            <a:r>
              <a:rPr lang="hi-IN" sz="2800" dirty="0" smtClean="0">
                <a:solidFill>
                  <a:schemeClr val="accent6">
                    <a:lumMod val="75000"/>
                  </a:schemeClr>
                </a:solidFill>
              </a:rPr>
              <a:t>२.</a:t>
            </a:r>
            <a:r>
              <a:rPr lang="hi-IN" sz="2800" b="1" dirty="0" smtClean="0">
                <a:solidFill>
                  <a:schemeClr val="accent6">
                    <a:lumMod val="75000"/>
                  </a:schemeClr>
                </a:solidFill>
              </a:rPr>
              <a:t>कर्म कारक</a:t>
            </a:r>
            <a:r>
              <a:rPr lang="hi-IN" sz="2800" dirty="0" smtClean="0">
                <a:solidFill>
                  <a:schemeClr val="accent6">
                    <a:lumMod val="75000"/>
                  </a:schemeClr>
                </a:solidFill>
              </a:rPr>
              <a:t> :- </a:t>
            </a:r>
            <a:r>
              <a:rPr lang="hi-IN" sz="2000" dirty="0" smtClean="0"/>
              <a:t>संज्ञा या सर्वनाम अथवा जिस वस्तु या व्यक्ति पर क्रिया का प्रभाव पड़े उसे कर्म कारक कहते है। जैसे -अध्यापक ,छात्र को पीटता है। इसका चिन्ह को होता है। कहीं - कहीं कर्म का चिन्ह छीपा रहता है। जैसे - सीता फल खाती है।</a:t>
            </a:r>
            <a:endParaRPr lang="en-US" sz="2000" dirty="0" smtClean="0"/>
          </a:p>
          <a:p>
            <a:endParaRPr lang="hi-IN" sz="2000" dirty="0" smtClean="0"/>
          </a:p>
          <a:p>
            <a:r>
              <a:rPr lang="hi-IN" dirty="0" smtClean="0"/>
              <a:t/>
            </a:r>
            <a:br>
              <a:rPr lang="hi-IN" dirty="0" smtClean="0"/>
            </a:br>
            <a:r>
              <a:rPr lang="hi-IN" sz="2800" dirty="0" smtClean="0">
                <a:solidFill>
                  <a:schemeClr val="accent6">
                    <a:lumMod val="75000"/>
                  </a:schemeClr>
                </a:solidFill>
              </a:rPr>
              <a:t>३.</a:t>
            </a:r>
            <a:r>
              <a:rPr lang="hi-IN" sz="2800" b="1" dirty="0" smtClean="0">
                <a:solidFill>
                  <a:schemeClr val="accent6">
                    <a:lumMod val="75000"/>
                  </a:schemeClr>
                </a:solidFill>
              </a:rPr>
              <a:t>करण कारक</a:t>
            </a:r>
            <a:r>
              <a:rPr lang="hi-IN" sz="2800" dirty="0" smtClean="0">
                <a:solidFill>
                  <a:schemeClr val="accent6">
                    <a:lumMod val="75000"/>
                  </a:schemeClr>
                </a:solidFill>
              </a:rPr>
              <a:t> :- </a:t>
            </a:r>
            <a:r>
              <a:rPr lang="hi-IN" sz="2000" dirty="0" smtClean="0"/>
              <a:t>जिस साधन से क्रिया होता है,उसे करण कारक कहते है। जैसे -बच्चा बोतल से दूध पीता है। २.बच्चे गेंद से खेल रहे है। गेंद ,बोतल की सहायता से काम हो रहा है।</a:t>
            </a:r>
            <a:endParaRPr lang="en-US" sz="2000" dirty="0" smtClean="0"/>
          </a:p>
          <a:p>
            <a:endParaRPr lang="hi-IN" sz="2000" dirty="0" smtClean="0"/>
          </a:p>
          <a:p>
            <a:r>
              <a:rPr lang="hi-IN" dirty="0" smtClean="0"/>
              <a:t/>
            </a:r>
            <a:br>
              <a:rPr lang="hi-IN" dirty="0" smtClean="0"/>
            </a:br>
            <a:r>
              <a:rPr lang="hi-IN" sz="2800" dirty="0" smtClean="0">
                <a:solidFill>
                  <a:schemeClr val="accent6">
                    <a:lumMod val="75000"/>
                  </a:schemeClr>
                </a:solidFill>
              </a:rPr>
              <a:t>४.</a:t>
            </a:r>
            <a:r>
              <a:rPr lang="hi-IN" sz="2800" b="1" dirty="0" smtClean="0">
                <a:solidFill>
                  <a:schemeClr val="accent6">
                    <a:lumMod val="75000"/>
                  </a:schemeClr>
                </a:solidFill>
              </a:rPr>
              <a:t>सम्प्रदान कारक</a:t>
            </a:r>
            <a:r>
              <a:rPr lang="hi-IN" sz="2800" dirty="0" smtClean="0">
                <a:solidFill>
                  <a:schemeClr val="accent6">
                    <a:lumMod val="75000"/>
                  </a:schemeClr>
                </a:solidFill>
              </a:rPr>
              <a:t> :- </a:t>
            </a:r>
            <a:r>
              <a:rPr lang="hi-IN" sz="2000" dirty="0" smtClean="0"/>
              <a:t>जिसके लिए कर्ता कुछ कार्य करे ,उसे सम्प्रदान कारक कहते है। जैसे - १.गरीबो को खाना दो। २.मेरे लिए दूध लेकर आओ । यहाँ पर गरीब ,मेरे ,के लिए काम किया जा रहा है। अतः सम्प्रदान कारक है।</a:t>
            </a:r>
            <a:endParaRPr lang="hi-IN" sz="20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dirty="0" smtClean="0"/>
              <a:t/>
            </a:r>
            <a:br>
              <a:rPr lang="hi-IN" dirty="0" smtClean="0"/>
            </a:br>
            <a:r>
              <a:rPr lang="hi-IN" sz="2400" dirty="0" smtClean="0">
                <a:solidFill>
                  <a:schemeClr val="accent6">
                    <a:lumMod val="75000"/>
                  </a:schemeClr>
                </a:solidFill>
              </a:rPr>
              <a:t>५.</a:t>
            </a:r>
            <a:r>
              <a:rPr lang="hi-IN" sz="2400" b="1" dirty="0" smtClean="0">
                <a:solidFill>
                  <a:schemeClr val="accent6">
                    <a:lumMod val="75000"/>
                  </a:schemeClr>
                </a:solidFill>
              </a:rPr>
              <a:t>अपादान कारक</a:t>
            </a:r>
            <a:r>
              <a:rPr lang="hi-IN" sz="2400" dirty="0" smtClean="0">
                <a:solidFill>
                  <a:schemeClr val="accent6">
                    <a:lumMod val="75000"/>
                  </a:schemeClr>
                </a:solidFill>
              </a:rPr>
              <a:t> :- </a:t>
            </a:r>
            <a:r>
              <a:rPr lang="hi-IN" sz="2000" dirty="0" smtClean="0"/>
              <a:t>संज्ञा या सर्वनाम के जिस रूप से किसी वस्तु के अलग होने का बोध हो,वहां अपादान कारक होता है। जैसे- १.पेड़ से आम गिरा। २.हाथ से छड़ी गिर गई। इन वाक्यों में आम ,छड़ी से अलग होने का ज्ञान करा रहे है।</a:t>
            </a:r>
          </a:p>
          <a:p>
            <a:r>
              <a:rPr lang="hi-IN" dirty="0" smtClean="0"/>
              <a:t/>
            </a:r>
            <a:br>
              <a:rPr lang="hi-IN" dirty="0" smtClean="0"/>
            </a:br>
            <a:r>
              <a:rPr lang="hi-IN" sz="2400" dirty="0" smtClean="0">
                <a:solidFill>
                  <a:schemeClr val="accent6">
                    <a:lumMod val="75000"/>
                  </a:schemeClr>
                </a:solidFill>
              </a:rPr>
              <a:t>६.</a:t>
            </a:r>
            <a:r>
              <a:rPr lang="hi-IN" sz="2400" b="1" dirty="0" smtClean="0">
                <a:solidFill>
                  <a:schemeClr val="accent6">
                    <a:lumMod val="75000"/>
                  </a:schemeClr>
                </a:solidFill>
              </a:rPr>
              <a:t>सम्बन्ध कारक</a:t>
            </a:r>
            <a:r>
              <a:rPr lang="hi-IN" sz="2400" dirty="0" smtClean="0">
                <a:solidFill>
                  <a:schemeClr val="accent6">
                    <a:lumMod val="75000"/>
                  </a:schemeClr>
                </a:solidFill>
              </a:rPr>
              <a:t> :- </a:t>
            </a:r>
            <a:r>
              <a:rPr lang="hi-IN" sz="2000" dirty="0" smtClean="0"/>
              <a:t>संज्ञा या सर्वनाम के जिस रूप से एक वस्तु का दूसरी वस्तु से सम्बन्ध ज्ञात हो,उसे सम्बन्ध कारक कहते है। जैसे- १.सीतापुर ,मोहन का गाँव है। २.सेना के जवान आ रहे है।</a:t>
            </a:r>
          </a:p>
          <a:p>
            <a:r>
              <a:rPr lang="hi-IN" sz="2000" dirty="0" smtClean="0"/>
              <a:t>इन वाक्यों में मोहन का गओंसे,सेना के जवान आदि शब्दों का आपस में सम्बन्ध होने का पता चलता है।</a:t>
            </a:r>
            <a:r>
              <a:rPr lang="hi-IN" dirty="0" smtClean="0"/>
              <a:t/>
            </a:r>
            <a:br>
              <a:rPr lang="hi-IN" dirty="0" smtClean="0"/>
            </a:br>
            <a:r>
              <a:rPr lang="hi-IN" dirty="0" smtClean="0"/>
              <a:t/>
            </a:r>
            <a:br>
              <a:rPr lang="hi-IN" dirty="0" smtClean="0"/>
            </a:br>
            <a:r>
              <a:rPr lang="hi-IN" sz="2400" dirty="0" smtClean="0">
                <a:solidFill>
                  <a:schemeClr val="accent6">
                    <a:lumMod val="75000"/>
                  </a:schemeClr>
                </a:solidFill>
              </a:rPr>
              <a:t>७.</a:t>
            </a:r>
            <a:r>
              <a:rPr lang="hi-IN" sz="2400" b="1" dirty="0" smtClean="0">
                <a:solidFill>
                  <a:schemeClr val="accent6">
                    <a:lumMod val="75000"/>
                  </a:schemeClr>
                </a:solidFill>
              </a:rPr>
              <a:t>अधिकरण कारक</a:t>
            </a:r>
            <a:r>
              <a:rPr lang="hi-IN" sz="2400" dirty="0" smtClean="0">
                <a:solidFill>
                  <a:schemeClr val="accent6">
                    <a:lumMod val="75000"/>
                  </a:schemeClr>
                </a:solidFill>
              </a:rPr>
              <a:t> :- </a:t>
            </a:r>
            <a:r>
              <a:rPr lang="hi-IN" sz="2000" dirty="0" smtClean="0"/>
              <a:t>संज्ञा के जिस रूप से क्रिया के आधार का बोध हो,उसे अधिकरण कारक कहते है। जैसे - हरी घर में है। पुस्तक मेज पर है। राम कल आएगा।</a:t>
            </a:r>
          </a:p>
          <a:p>
            <a:r>
              <a:rPr lang="hi-IN" dirty="0" smtClean="0"/>
              <a:t/>
            </a:r>
            <a:br>
              <a:rPr lang="hi-IN" dirty="0" smtClean="0"/>
            </a:br>
            <a:r>
              <a:rPr lang="hi-IN" sz="2400" dirty="0" smtClean="0">
                <a:solidFill>
                  <a:schemeClr val="accent6">
                    <a:lumMod val="75000"/>
                  </a:schemeClr>
                </a:solidFill>
              </a:rPr>
              <a:t>८.</a:t>
            </a:r>
            <a:r>
              <a:rPr lang="hi-IN" sz="2400" b="1" dirty="0" smtClean="0">
                <a:solidFill>
                  <a:schemeClr val="accent6">
                    <a:lumMod val="75000"/>
                  </a:schemeClr>
                </a:solidFill>
              </a:rPr>
              <a:t>संबोधन कारक</a:t>
            </a:r>
            <a:r>
              <a:rPr lang="hi-IN" sz="2400" dirty="0" smtClean="0">
                <a:solidFill>
                  <a:schemeClr val="accent6">
                    <a:lumMod val="75000"/>
                  </a:schemeClr>
                </a:solidFill>
              </a:rPr>
              <a:t> :- </a:t>
            </a:r>
            <a:r>
              <a:rPr lang="hi-IN" sz="2000" dirty="0" smtClean="0"/>
              <a:t>संज्ञा या सर्वनाम के जिस रूप से बुलाने या पुकारने का बोध हो,उसे संबोधन कारक कहते है। जैसे - १.हे ईश्वर ! रक्षा करो २.अरे! बच्चों शोर मत करो ।</a:t>
            </a:r>
          </a:p>
          <a:p>
            <a:r>
              <a:rPr lang="hi-IN" sz="2000" dirty="0" smtClean="0"/>
              <a:t>अरे,हे ईश्वर ,शब्दों से पता चलता है कि उन्हें संबोधन किया जा रहा है।</a:t>
            </a:r>
            <a:endParaRPr lang="hi-IN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55</Words>
  <Application>Microsoft Office PowerPoint</Application>
  <PresentationFormat>On-screen Show (4:3)</PresentationFormat>
  <Paragraphs>34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hh</dc:creator>
  <cp:lastModifiedBy>hh</cp:lastModifiedBy>
  <cp:revision>2</cp:revision>
  <dcterms:created xsi:type="dcterms:W3CDTF">2015-08-18T06:05:07Z</dcterms:created>
  <dcterms:modified xsi:type="dcterms:W3CDTF">2015-08-18T06:22:01Z</dcterms:modified>
</cp:coreProperties>
</file>