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46E4C97-1D9F-40C1-8517-99085ED11B1B}" type="datetimeFigureOut">
              <a:rPr lang="en-IN" smtClean="0"/>
              <a:pPr/>
              <a:t>13-07-2017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0A1738D-8840-4F50-8FD6-91033674D4D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E4C97-1D9F-40C1-8517-99085ED11B1B}" type="datetimeFigureOut">
              <a:rPr lang="en-IN" smtClean="0"/>
              <a:pPr/>
              <a:t>13-07-2017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A1738D-8840-4F50-8FD6-91033674D4D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4544" y="267607"/>
            <a:ext cx="9144000" cy="7155805"/>
          </a:xfrm>
          <a:prstGeom prst="rect">
            <a:avLst/>
          </a:prstGeom>
          <a:noFill/>
        </p:spPr>
        <p:txBody>
          <a:bodyPr wrap="square" rtlCol="0">
            <a:spAutoFit/>
          </a:bodyPr>
          <a:lstStyle/>
          <a:p>
            <a:r>
              <a:rPr lang="hi-IN" sz="2000" b="1" dirty="0" smtClean="0">
                <a:solidFill>
                  <a:srgbClr val="FF0000"/>
                </a:solidFill>
              </a:rPr>
              <a:t>			</a:t>
            </a:r>
            <a:r>
              <a:rPr lang="hi-IN" sz="2800" b="1" dirty="0" smtClean="0">
                <a:solidFill>
                  <a:srgbClr val="FF0000"/>
                </a:solidFill>
              </a:rPr>
              <a:t>अभ्यासः - 27</a:t>
            </a:r>
          </a:p>
          <a:p>
            <a:endParaRPr lang="hi-IN" dirty="0" smtClean="0"/>
          </a:p>
          <a:p>
            <a:r>
              <a:rPr lang="hi-IN" sz="2000" dirty="0" smtClean="0">
                <a:solidFill>
                  <a:srgbClr val="00B050"/>
                </a:solidFill>
              </a:rPr>
              <a:t>संधि-विच्छेद कीजिये तथा संधि का नाम बताईये</a:t>
            </a:r>
          </a:p>
          <a:p>
            <a:endParaRPr lang="hi-IN" sz="2200" dirty="0" smtClean="0"/>
          </a:p>
          <a:p>
            <a:pPr marL="342900" indent="-342900">
              <a:buFont typeface="+mj-lt"/>
              <a:buAutoNum type="arabicPeriod"/>
            </a:pPr>
            <a:r>
              <a:rPr lang="hi-IN" sz="2200" b="1" dirty="0" smtClean="0">
                <a:solidFill>
                  <a:srgbClr val="00B0F0"/>
                </a:solidFill>
              </a:rPr>
              <a:t>भक्तामरः –</a:t>
            </a:r>
            <a:r>
              <a:rPr lang="en-IN" sz="2200" b="1" dirty="0" smtClean="0">
                <a:solidFill>
                  <a:srgbClr val="00B0F0"/>
                </a:solidFill>
              </a:rPr>
              <a:t> </a:t>
            </a:r>
            <a:r>
              <a:rPr lang="hi-IN" sz="2200" b="1" dirty="0" smtClean="0">
                <a:solidFill>
                  <a:srgbClr val="00B0F0"/>
                </a:solidFill>
              </a:rPr>
              <a:t>     भक्त </a:t>
            </a:r>
            <a:r>
              <a:rPr lang="en-IN" sz="2200" b="1" dirty="0" smtClean="0">
                <a:solidFill>
                  <a:srgbClr val="00B0F0"/>
                </a:solidFill>
              </a:rPr>
              <a:t>+ </a:t>
            </a:r>
            <a:r>
              <a:rPr lang="hi-IN" sz="2200" b="1" dirty="0" smtClean="0">
                <a:solidFill>
                  <a:srgbClr val="00B0F0"/>
                </a:solidFill>
              </a:rPr>
              <a:t>अमरः ------  दीर्घसंधिः</a:t>
            </a:r>
          </a:p>
          <a:p>
            <a:pPr marL="342900" indent="-342900">
              <a:buFont typeface="+mj-lt"/>
              <a:buAutoNum type="arabicPeriod"/>
            </a:pPr>
            <a:r>
              <a:rPr lang="hi-IN" sz="2200" b="1" dirty="0" smtClean="0">
                <a:solidFill>
                  <a:srgbClr val="00B0F0"/>
                </a:solidFill>
              </a:rPr>
              <a:t>मंगलाष्टकम् –       मंगल </a:t>
            </a:r>
            <a:r>
              <a:rPr lang="en-IN" sz="2200" b="1" dirty="0" smtClean="0">
                <a:solidFill>
                  <a:srgbClr val="00B0F0"/>
                </a:solidFill>
              </a:rPr>
              <a:t>+</a:t>
            </a:r>
            <a:r>
              <a:rPr lang="hi-IN" sz="2200" b="1" dirty="0" smtClean="0">
                <a:solidFill>
                  <a:srgbClr val="00B0F0"/>
                </a:solidFill>
              </a:rPr>
              <a:t> अष्टकम्----- दीर्घसंधिः</a:t>
            </a:r>
          </a:p>
          <a:p>
            <a:pPr marL="342900" indent="-342900">
              <a:buFont typeface="+mj-lt"/>
              <a:buAutoNum type="arabicPeriod"/>
            </a:pPr>
            <a:r>
              <a:rPr lang="hi-IN" sz="2200" b="1" dirty="0" smtClean="0">
                <a:solidFill>
                  <a:srgbClr val="00B0F0"/>
                </a:solidFill>
              </a:rPr>
              <a:t>यथोदकम्-       यथा </a:t>
            </a:r>
            <a:r>
              <a:rPr lang="en-IN" sz="2200" b="1" dirty="0" smtClean="0">
                <a:solidFill>
                  <a:srgbClr val="00B0F0"/>
                </a:solidFill>
              </a:rPr>
              <a:t>+</a:t>
            </a:r>
            <a:r>
              <a:rPr lang="hi-IN" sz="2200" b="1" dirty="0" smtClean="0">
                <a:solidFill>
                  <a:srgbClr val="00B0F0"/>
                </a:solidFill>
              </a:rPr>
              <a:t> उदकम् ------- गुणसंधिः</a:t>
            </a:r>
          </a:p>
          <a:p>
            <a:pPr marL="342900" indent="-342900">
              <a:buFont typeface="+mj-lt"/>
              <a:buAutoNum type="arabicPeriod"/>
            </a:pPr>
            <a:r>
              <a:rPr lang="hi-IN" sz="2200" b="1" dirty="0" smtClean="0">
                <a:solidFill>
                  <a:srgbClr val="00B0F0"/>
                </a:solidFill>
              </a:rPr>
              <a:t>इत्यपि – 	     इति </a:t>
            </a:r>
            <a:r>
              <a:rPr lang="en-IN" sz="2200" b="1" dirty="0" smtClean="0">
                <a:solidFill>
                  <a:srgbClr val="00B0F0"/>
                </a:solidFill>
              </a:rPr>
              <a:t>+</a:t>
            </a:r>
            <a:r>
              <a:rPr lang="hi-IN" sz="2200" b="1" dirty="0" smtClean="0">
                <a:solidFill>
                  <a:srgbClr val="00B0F0"/>
                </a:solidFill>
              </a:rPr>
              <a:t> अपि ---------- यण् संधिः</a:t>
            </a:r>
          </a:p>
          <a:p>
            <a:pPr marL="342900" indent="-342900">
              <a:buFont typeface="+mj-lt"/>
              <a:buAutoNum type="arabicPeriod"/>
            </a:pPr>
            <a:r>
              <a:rPr lang="hi-IN" sz="2200" b="1" dirty="0" smtClean="0">
                <a:solidFill>
                  <a:srgbClr val="00B0F0"/>
                </a:solidFill>
              </a:rPr>
              <a:t>मुख्याष्ट –	     मुखि </a:t>
            </a:r>
            <a:r>
              <a:rPr lang="en-IN" sz="2200" b="1" dirty="0" smtClean="0">
                <a:solidFill>
                  <a:srgbClr val="00B0F0"/>
                </a:solidFill>
              </a:rPr>
              <a:t>+</a:t>
            </a:r>
            <a:r>
              <a:rPr lang="hi-IN" sz="2200" b="1" dirty="0" smtClean="0">
                <a:solidFill>
                  <a:srgbClr val="00B0F0"/>
                </a:solidFill>
              </a:rPr>
              <a:t> अष्ट --------- यण् संधिः</a:t>
            </a:r>
          </a:p>
          <a:p>
            <a:pPr marL="342900" indent="-342900">
              <a:buFont typeface="+mj-lt"/>
              <a:buAutoNum type="arabicPeriod"/>
            </a:pPr>
            <a:r>
              <a:rPr lang="hi-IN" sz="2200" b="1" dirty="0" smtClean="0">
                <a:solidFill>
                  <a:srgbClr val="00B0F0"/>
                </a:solidFill>
              </a:rPr>
              <a:t>चिदानन्दैक-      चिद </a:t>
            </a:r>
            <a:r>
              <a:rPr lang="en-IN" sz="2200" b="1" dirty="0" smtClean="0">
                <a:solidFill>
                  <a:srgbClr val="00B0F0"/>
                </a:solidFill>
              </a:rPr>
              <a:t>+</a:t>
            </a:r>
            <a:r>
              <a:rPr lang="hi-IN" sz="2200" b="1" dirty="0" smtClean="0">
                <a:solidFill>
                  <a:srgbClr val="00B0F0"/>
                </a:solidFill>
              </a:rPr>
              <a:t> आनंद --------- दीर्घसंधिः</a:t>
            </a:r>
          </a:p>
          <a:p>
            <a:pPr marL="342900" indent="-342900">
              <a:buFont typeface="+mj-lt"/>
              <a:buAutoNum type="arabicPeriod"/>
            </a:pPr>
            <a:r>
              <a:rPr lang="hi-IN" sz="2200" b="1" dirty="0" smtClean="0">
                <a:solidFill>
                  <a:srgbClr val="00B0F0"/>
                </a:solidFill>
              </a:rPr>
              <a:t>सिद्धात्मने –          सिद्ध </a:t>
            </a:r>
            <a:r>
              <a:rPr lang="en-IN" sz="2200" b="1" dirty="0" smtClean="0">
                <a:solidFill>
                  <a:srgbClr val="00B0F0"/>
                </a:solidFill>
              </a:rPr>
              <a:t>+</a:t>
            </a:r>
            <a:r>
              <a:rPr lang="hi-IN" sz="2200" b="1" dirty="0" smtClean="0">
                <a:solidFill>
                  <a:srgbClr val="00B0F0"/>
                </a:solidFill>
              </a:rPr>
              <a:t> आत्मने ------ दीर्घसंधिः</a:t>
            </a:r>
          </a:p>
          <a:p>
            <a:pPr marL="342900" indent="-342900">
              <a:buFont typeface="+mj-lt"/>
              <a:buAutoNum type="arabicPeriod"/>
            </a:pPr>
            <a:r>
              <a:rPr lang="hi-IN" sz="2200" b="1" dirty="0" smtClean="0">
                <a:solidFill>
                  <a:srgbClr val="00B0F0"/>
                </a:solidFill>
              </a:rPr>
              <a:t>चक्रवर्त्यपि -      चक्रवर्ति </a:t>
            </a:r>
            <a:r>
              <a:rPr lang="en-IN" sz="2200" b="1" dirty="0" smtClean="0">
                <a:solidFill>
                  <a:srgbClr val="00B0F0"/>
                </a:solidFill>
              </a:rPr>
              <a:t>+</a:t>
            </a:r>
            <a:r>
              <a:rPr lang="hi-IN" sz="2200" b="1" dirty="0" smtClean="0">
                <a:solidFill>
                  <a:srgbClr val="00B0F0"/>
                </a:solidFill>
              </a:rPr>
              <a:t> अपि ------- वृद्धिसंधिः</a:t>
            </a:r>
          </a:p>
          <a:p>
            <a:pPr marL="342900" indent="-342900">
              <a:buFont typeface="+mj-lt"/>
              <a:buAutoNum type="arabicPeriod"/>
            </a:pPr>
            <a:r>
              <a:rPr lang="hi-IN" sz="2200" b="1" dirty="0" smtClean="0">
                <a:solidFill>
                  <a:srgbClr val="00B0F0"/>
                </a:solidFill>
              </a:rPr>
              <a:t>सिद्धीश्वराः –         सिद्धि </a:t>
            </a:r>
            <a:r>
              <a:rPr lang="en-IN" sz="2200" b="1" dirty="0" smtClean="0">
                <a:solidFill>
                  <a:srgbClr val="00B0F0"/>
                </a:solidFill>
              </a:rPr>
              <a:t>+</a:t>
            </a:r>
            <a:r>
              <a:rPr lang="hi-IN" sz="2200" b="1" dirty="0" smtClean="0">
                <a:solidFill>
                  <a:srgbClr val="00B0F0"/>
                </a:solidFill>
              </a:rPr>
              <a:t> ईश्वराः-------- दीर्घसंधिः</a:t>
            </a:r>
          </a:p>
          <a:p>
            <a:pPr marL="342900" indent="-342900">
              <a:buFont typeface="+mj-lt"/>
              <a:buAutoNum type="arabicPeriod"/>
            </a:pPr>
            <a:r>
              <a:rPr lang="hi-IN" b="1" dirty="0" smtClean="0">
                <a:solidFill>
                  <a:srgbClr val="00B0F0"/>
                </a:solidFill>
              </a:rPr>
              <a:t>जिनशासनोन्नतिकराः</a:t>
            </a:r>
            <a:r>
              <a:rPr lang="hi-IN" sz="2200" b="1" dirty="0" smtClean="0">
                <a:solidFill>
                  <a:srgbClr val="00B0F0"/>
                </a:solidFill>
              </a:rPr>
              <a:t> –जिनशासन</a:t>
            </a:r>
            <a:r>
              <a:rPr lang="en-IN" sz="2200" b="1" dirty="0" smtClean="0">
                <a:solidFill>
                  <a:srgbClr val="00B0F0"/>
                </a:solidFill>
              </a:rPr>
              <a:t> +</a:t>
            </a:r>
            <a:r>
              <a:rPr lang="hi-IN" sz="2200" b="1" dirty="0" smtClean="0">
                <a:solidFill>
                  <a:srgbClr val="00B0F0"/>
                </a:solidFill>
              </a:rPr>
              <a:t>उन्नतिकरा-- गुणसंधिः</a:t>
            </a:r>
          </a:p>
          <a:p>
            <a:pPr marL="342900" indent="-342900">
              <a:buFont typeface="+mj-lt"/>
              <a:buAutoNum type="arabicPeriod"/>
            </a:pPr>
            <a:r>
              <a:rPr lang="hi-IN" sz="2200" b="1" dirty="0" smtClean="0">
                <a:solidFill>
                  <a:srgbClr val="00B0F0"/>
                </a:solidFill>
              </a:rPr>
              <a:t>पंचैते –                     पंच </a:t>
            </a:r>
            <a:r>
              <a:rPr lang="en-IN" sz="2200" b="1" dirty="0" smtClean="0">
                <a:solidFill>
                  <a:srgbClr val="00B0F0"/>
                </a:solidFill>
              </a:rPr>
              <a:t>+</a:t>
            </a:r>
            <a:r>
              <a:rPr lang="hi-IN" sz="2200" b="1" dirty="0" smtClean="0">
                <a:solidFill>
                  <a:srgbClr val="00B0F0"/>
                </a:solidFill>
              </a:rPr>
              <a:t> एते ---------------- वृद्धिसंधिः   </a:t>
            </a:r>
          </a:p>
          <a:p>
            <a:pPr marL="342900" indent="-342900">
              <a:buFont typeface="+mj-lt"/>
              <a:buAutoNum type="arabicPeriod"/>
            </a:pPr>
            <a:r>
              <a:rPr lang="hi-IN" sz="2200" b="1" dirty="0" smtClean="0">
                <a:solidFill>
                  <a:srgbClr val="00B0F0"/>
                </a:solidFill>
              </a:rPr>
              <a:t>सुरासुरेन्द्र –              सुर </a:t>
            </a:r>
            <a:r>
              <a:rPr lang="en-IN" sz="2200" b="1" dirty="0" smtClean="0">
                <a:solidFill>
                  <a:srgbClr val="00B0F0"/>
                </a:solidFill>
              </a:rPr>
              <a:t>+</a:t>
            </a:r>
            <a:r>
              <a:rPr lang="hi-IN" sz="2200" b="1" dirty="0" smtClean="0">
                <a:solidFill>
                  <a:srgbClr val="00B0F0"/>
                </a:solidFill>
              </a:rPr>
              <a:t> असुर </a:t>
            </a:r>
            <a:r>
              <a:rPr lang="en-IN" sz="2200" b="1" dirty="0" smtClean="0">
                <a:solidFill>
                  <a:srgbClr val="00B0F0"/>
                </a:solidFill>
              </a:rPr>
              <a:t>+</a:t>
            </a:r>
            <a:r>
              <a:rPr lang="hi-IN" sz="2200" b="1" dirty="0" smtClean="0">
                <a:solidFill>
                  <a:srgbClr val="00B0F0"/>
                </a:solidFill>
              </a:rPr>
              <a:t> इंद्र-------- दीर्घसंधिः</a:t>
            </a:r>
          </a:p>
          <a:p>
            <a:pPr marL="342900" indent="-342900">
              <a:buFont typeface="+mj-lt"/>
              <a:buAutoNum type="arabicPeriod"/>
            </a:pPr>
            <a:r>
              <a:rPr lang="hi-IN" sz="2200" b="1" dirty="0" smtClean="0">
                <a:solidFill>
                  <a:srgbClr val="00B0F0"/>
                </a:solidFill>
              </a:rPr>
              <a:t>सप्तोत्तरा –               सप्त </a:t>
            </a:r>
            <a:r>
              <a:rPr lang="en-IN" sz="2200" b="1" dirty="0" smtClean="0">
                <a:solidFill>
                  <a:srgbClr val="00B0F0"/>
                </a:solidFill>
              </a:rPr>
              <a:t>+</a:t>
            </a:r>
            <a:r>
              <a:rPr lang="hi-IN" sz="2200" b="1" dirty="0" smtClean="0">
                <a:solidFill>
                  <a:srgbClr val="00B0F0"/>
                </a:solidFill>
              </a:rPr>
              <a:t> उत्तरा ------------ गुणसंधिः</a:t>
            </a:r>
          </a:p>
          <a:p>
            <a:pPr marL="342900" indent="-342900">
              <a:buFont typeface="+mj-lt"/>
              <a:buAutoNum type="arabicPeriod"/>
            </a:pPr>
            <a:r>
              <a:rPr lang="hi-IN" sz="2200" b="1" dirty="0" smtClean="0">
                <a:solidFill>
                  <a:srgbClr val="00B0F0"/>
                </a:solidFill>
              </a:rPr>
              <a:t>सर्वौषध –                  सर्व </a:t>
            </a:r>
            <a:r>
              <a:rPr lang="en-IN" sz="2200" b="1" dirty="0" smtClean="0">
                <a:solidFill>
                  <a:srgbClr val="00B0F0"/>
                </a:solidFill>
              </a:rPr>
              <a:t>+</a:t>
            </a:r>
            <a:r>
              <a:rPr lang="hi-IN" sz="2200" b="1" dirty="0" smtClean="0">
                <a:solidFill>
                  <a:srgbClr val="00B0F0"/>
                </a:solidFill>
              </a:rPr>
              <a:t> ओषध------------- वृद्धिसंधिः</a:t>
            </a:r>
          </a:p>
          <a:p>
            <a:pPr marL="342900" indent="-342900">
              <a:buFont typeface="+mj-lt"/>
              <a:buAutoNum type="arabicPeriod"/>
            </a:pPr>
            <a:r>
              <a:rPr lang="hi-IN" sz="2200" b="1" dirty="0" smtClean="0">
                <a:solidFill>
                  <a:srgbClr val="00B0F0"/>
                </a:solidFill>
              </a:rPr>
              <a:t>नगराधिनाथ –          नगर </a:t>
            </a:r>
            <a:r>
              <a:rPr lang="en-IN" sz="2200" b="1" dirty="0" smtClean="0">
                <a:solidFill>
                  <a:srgbClr val="00B0F0"/>
                </a:solidFill>
              </a:rPr>
              <a:t>+</a:t>
            </a:r>
            <a:r>
              <a:rPr lang="hi-IN" sz="2200" b="1" dirty="0" smtClean="0">
                <a:solidFill>
                  <a:srgbClr val="00B0F0"/>
                </a:solidFill>
              </a:rPr>
              <a:t> अधिनाथ-------- दीर्घसंधिः</a:t>
            </a:r>
          </a:p>
          <a:p>
            <a:pPr marL="342900" indent="-342900"/>
            <a:endParaRPr lang="hi-IN" sz="2200" dirty="0" smtClean="0"/>
          </a:p>
          <a:p>
            <a:endParaRPr lang="hi-IN" sz="1900"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2048" y="188640"/>
            <a:ext cx="8748464" cy="6771084"/>
          </a:xfrm>
          <a:prstGeom prst="rect">
            <a:avLst/>
          </a:prstGeom>
          <a:noFill/>
        </p:spPr>
        <p:txBody>
          <a:bodyPr wrap="square" rtlCol="0">
            <a:spAutoFit/>
          </a:bodyPr>
          <a:lstStyle/>
          <a:p>
            <a:r>
              <a:rPr lang="hi-IN" sz="2400" b="1" dirty="0" smtClean="0">
                <a:solidFill>
                  <a:srgbClr val="FF0000"/>
                </a:solidFill>
              </a:rPr>
              <a:t>			अभ्यास- 28</a:t>
            </a:r>
            <a:r>
              <a:rPr lang="hi-IN" dirty="0" smtClean="0"/>
              <a:t> </a:t>
            </a:r>
          </a:p>
          <a:p>
            <a:r>
              <a:rPr lang="hi-IN" dirty="0" smtClean="0"/>
              <a:t> </a:t>
            </a:r>
            <a:endParaRPr lang="hi-IN" sz="2000" b="1" dirty="0" smtClean="0">
              <a:solidFill>
                <a:srgbClr val="00B050"/>
              </a:solidFill>
            </a:endParaRPr>
          </a:p>
          <a:p>
            <a:r>
              <a:rPr lang="hi-IN" sz="2000" b="1" dirty="0" smtClean="0">
                <a:solidFill>
                  <a:srgbClr val="00B050"/>
                </a:solidFill>
              </a:rPr>
              <a:t>संधि करिये, तथा संधि का नाम भी बताईये-</a:t>
            </a:r>
          </a:p>
          <a:p>
            <a:endParaRPr lang="hi-IN" dirty="0" smtClean="0"/>
          </a:p>
          <a:p>
            <a:pPr marL="342900" indent="-342900">
              <a:buFont typeface="+mj-lt"/>
              <a:buAutoNum type="arabicPeriod"/>
            </a:pPr>
            <a:r>
              <a:rPr lang="hi-IN" sz="2000" b="1" dirty="0" smtClean="0">
                <a:solidFill>
                  <a:srgbClr val="00B0F0"/>
                </a:solidFill>
              </a:rPr>
              <a:t>ऋद्धि </a:t>
            </a:r>
            <a:r>
              <a:rPr lang="en-IN" sz="2000" b="1" dirty="0" smtClean="0">
                <a:solidFill>
                  <a:srgbClr val="00B0F0"/>
                </a:solidFill>
              </a:rPr>
              <a:t>+  </a:t>
            </a:r>
            <a:r>
              <a:rPr lang="hi-IN" sz="2000" b="1" dirty="0" smtClean="0">
                <a:solidFill>
                  <a:srgbClr val="00B0F0"/>
                </a:solidFill>
              </a:rPr>
              <a:t>ईश्वराः – ऋद्धीश्वराः --------  दीर्घसंधिः</a:t>
            </a:r>
          </a:p>
          <a:p>
            <a:pPr marL="342900" indent="-342900">
              <a:buFont typeface="+mj-lt"/>
              <a:buAutoNum type="arabicPeriod"/>
            </a:pPr>
            <a:r>
              <a:rPr lang="hi-IN" sz="2000" b="1" dirty="0" smtClean="0">
                <a:solidFill>
                  <a:srgbClr val="00B0F0"/>
                </a:solidFill>
              </a:rPr>
              <a:t>सप्त </a:t>
            </a:r>
            <a:r>
              <a:rPr lang="en-IN" sz="2000" b="1" dirty="0" smtClean="0">
                <a:solidFill>
                  <a:srgbClr val="00B0F0"/>
                </a:solidFill>
              </a:rPr>
              <a:t>+</a:t>
            </a:r>
            <a:r>
              <a:rPr lang="hi-IN" sz="2000" b="1" dirty="0" smtClean="0">
                <a:solidFill>
                  <a:srgbClr val="00B0F0"/>
                </a:solidFill>
              </a:rPr>
              <a:t> एते –         सप्तैते  ------------- वृद्धिसंधिः</a:t>
            </a:r>
          </a:p>
          <a:p>
            <a:pPr marL="342900" indent="-342900">
              <a:buFont typeface="+mj-lt"/>
              <a:buAutoNum type="arabicPeriod"/>
            </a:pPr>
            <a:r>
              <a:rPr lang="hi-IN" sz="2000" b="1" dirty="0" smtClean="0">
                <a:solidFill>
                  <a:srgbClr val="00B0F0"/>
                </a:solidFill>
              </a:rPr>
              <a:t>सकल </a:t>
            </a:r>
            <a:r>
              <a:rPr lang="en-IN" sz="2000" b="1" dirty="0" smtClean="0">
                <a:solidFill>
                  <a:srgbClr val="00B0F0"/>
                </a:solidFill>
              </a:rPr>
              <a:t>+</a:t>
            </a:r>
            <a:r>
              <a:rPr lang="hi-IN" sz="2000" b="1" dirty="0" smtClean="0">
                <a:solidFill>
                  <a:srgbClr val="00B0F0"/>
                </a:solidFill>
              </a:rPr>
              <a:t> अर्चिता –  सकलार्चिता --------  दीर्घसंधिः</a:t>
            </a:r>
          </a:p>
          <a:p>
            <a:pPr marL="342900" indent="-342900">
              <a:buFont typeface="+mj-lt"/>
              <a:buAutoNum type="arabicPeriod"/>
            </a:pPr>
            <a:r>
              <a:rPr lang="hi-IN" sz="2000" b="1" dirty="0" smtClean="0">
                <a:solidFill>
                  <a:srgbClr val="00B0F0"/>
                </a:solidFill>
              </a:rPr>
              <a:t>च </a:t>
            </a:r>
            <a:r>
              <a:rPr lang="en-IN" sz="2000" b="1" dirty="0" smtClean="0">
                <a:solidFill>
                  <a:srgbClr val="00B0F0"/>
                </a:solidFill>
              </a:rPr>
              <a:t>+</a:t>
            </a:r>
            <a:r>
              <a:rPr lang="hi-IN" sz="2000" b="1" dirty="0" smtClean="0">
                <a:solidFill>
                  <a:srgbClr val="00B0F0"/>
                </a:solidFill>
              </a:rPr>
              <a:t> उर्जयंत –        चोर्जयंत    --------  गुणसंधिः</a:t>
            </a:r>
          </a:p>
          <a:p>
            <a:pPr marL="342900" indent="-342900">
              <a:buFont typeface="+mj-lt"/>
              <a:buAutoNum type="arabicPeriod"/>
            </a:pPr>
            <a:r>
              <a:rPr lang="hi-IN" sz="2000" b="1" dirty="0" smtClean="0">
                <a:solidFill>
                  <a:srgbClr val="00B0F0"/>
                </a:solidFill>
              </a:rPr>
              <a:t>भव्य </a:t>
            </a:r>
            <a:r>
              <a:rPr lang="en-IN" sz="2000" b="1" dirty="0" smtClean="0">
                <a:solidFill>
                  <a:srgbClr val="00B0F0"/>
                </a:solidFill>
              </a:rPr>
              <a:t>+</a:t>
            </a:r>
            <a:r>
              <a:rPr lang="hi-IN" sz="2000" b="1" dirty="0" smtClean="0">
                <a:solidFill>
                  <a:srgbClr val="00B0F0"/>
                </a:solidFill>
              </a:rPr>
              <a:t> आत्मा –    भव्यात्मा  ----------  दीर्घसंधिः</a:t>
            </a:r>
          </a:p>
          <a:p>
            <a:pPr marL="342900" indent="-342900">
              <a:buFont typeface="+mj-lt"/>
              <a:buAutoNum type="arabicPeriod"/>
            </a:pPr>
            <a:r>
              <a:rPr lang="hi-IN" sz="2000" b="1" dirty="0" smtClean="0">
                <a:solidFill>
                  <a:srgbClr val="00B0F0"/>
                </a:solidFill>
              </a:rPr>
              <a:t>धवल </a:t>
            </a:r>
            <a:r>
              <a:rPr lang="en-IN" sz="2000" b="1" dirty="0" smtClean="0">
                <a:solidFill>
                  <a:srgbClr val="00B0F0"/>
                </a:solidFill>
              </a:rPr>
              <a:t>+</a:t>
            </a:r>
            <a:r>
              <a:rPr lang="hi-IN" sz="2000" b="1" dirty="0" smtClean="0">
                <a:solidFill>
                  <a:srgbClr val="00B0F0"/>
                </a:solidFill>
              </a:rPr>
              <a:t> उज्ज्वल – धवलोज्ज्वल ------- गुणसंधिः </a:t>
            </a:r>
          </a:p>
          <a:p>
            <a:pPr marL="342900" indent="-342900">
              <a:buFont typeface="+mj-lt"/>
              <a:buAutoNum type="arabicPeriod"/>
            </a:pPr>
            <a:r>
              <a:rPr lang="hi-IN" sz="2000" b="1" dirty="0" smtClean="0">
                <a:solidFill>
                  <a:srgbClr val="00B0F0"/>
                </a:solidFill>
              </a:rPr>
              <a:t>भुवन </a:t>
            </a:r>
            <a:r>
              <a:rPr lang="en-IN" sz="2000" b="1" dirty="0" smtClean="0">
                <a:solidFill>
                  <a:srgbClr val="00B0F0"/>
                </a:solidFill>
              </a:rPr>
              <a:t>+</a:t>
            </a:r>
            <a:r>
              <a:rPr lang="hi-IN" sz="2000" b="1" dirty="0" smtClean="0">
                <a:solidFill>
                  <a:srgbClr val="00B0F0"/>
                </a:solidFill>
              </a:rPr>
              <a:t> एक –         भुवनैक  ----------- वृद्धिसंधिः</a:t>
            </a:r>
          </a:p>
          <a:p>
            <a:pPr marL="342900" indent="-342900">
              <a:buFont typeface="+mj-lt"/>
              <a:buAutoNum type="arabicPeriod"/>
            </a:pPr>
            <a:r>
              <a:rPr lang="hi-IN" sz="2000" b="1" dirty="0" smtClean="0">
                <a:solidFill>
                  <a:srgbClr val="00B0F0"/>
                </a:solidFill>
              </a:rPr>
              <a:t>पुष्प </a:t>
            </a:r>
            <a:r>
              <a:rPr lang="en-IN" sz="2000" b="1" dirty="0" smtClean="0">
                <a:solidFill>
                  <a:srgbClr val="00B0F0"/>
                </a:solidFill>
              </a:rPr>
              <a:t>+</a:t>
            </a:r>
            <a:r>
              <a:rPr lang="hi-IN" sz="2000" b="1" dirty="0" smtClean="0">
                <a:solidFill>
                  <a:srgbClr val="00B0F0"/>
                </a:solidFill>
              </a:rPr>
              <a:t> उपहार –     पुष्पोपहार ---------- गुणसंधिः</a:t>
            </a:r>
          </a:p>
          <a:p>
            <a:pPr marL="342900" indent="-342900">
              <a:buFont typeface="+mj-lt"/>
              <a:buAutoNum type="arabicPeriod"/>
            </a:pPr>
            <a:r>
              <a:rPr lang="hi-IN" sz="2000" b="1" dirty="0" smtClean="0">
                <a:solidFill>
                  <a:srgbClr val="00B0F0"/>
                </a:solidFill>
              </a:rPr>
              <a:t>अपि </a:t>
            </a:r>
            <a:r>
              <a:rPr lang="en-IN" sz="2000" b="1" dirty="0" smtClean="0">
                <a:solidFill>
                  <a:srgbClr val="00B0F0"/>
                </a:solidFill>
              </a:rPr>
              <a:t>+</a:t>
            </a:r>
            <a:r>
              <a:rPr lang="hi-IN" sz="2000" b="1" dirty="0" smtClean="0">
                <a:solidFill>
                  <a:srgbClr val="00B0F0"/>
                </a:solidFill>
              </a:rPr>
              <a:t> एकः –       अप्येकः   ---------- यण् संधिः</a:t>
            </a:r>
          </a:p>
          <a:p>
            <a:pPr marL="342900" indent="-342900">
              <a:buFont typeface="+mj-lt"/>
              <a:buAutoNum type="arabicPeriod"/>
            </a:pPr>
            <a:r>
              <a:rPr lang="hi-IN" sz="2000" b="1" dirty="0" smtClean="0">
                <a:solidFill>
                  <a:srgbClr val="00B0F0"/>
                </a:solidFill>
              </a:rPr>
              <a:t>अनिर्वार </a:t>
            </a:r>
            <a:r>
              <a:rPr lang="en-IN" sz="2000" b="1" dirty="0" smtClean="0">
                <a:solidFill>
                  <a:srgbClr val="00B0F0"/>
                </a:solidFill>
              </a:rPr>
              <a:t>+</a:t>
            </a:r>
            <a:r>
              <a:rPr lang="hi-IN" sz="2000" b="1" dirty="0" smtClean="0">
                <a:solidFill>
                  <a:srgbClr val="00B0F0"/>
                </a:solidFill>
              </a:rPr>
              <a:t> उद्रेक –अनिर्वारोद्रेक--------- गुणसंधिः </a:t>
            </a:r>
          </a:p>
          <a:p>
            <a:pPr marL="342900" indent="-342900">
              <a:buFont typeface="+mj-lt"/>
              <a:buAutoNum type="arabicPeriod"/>
            </a:pPr>
            <a:r>
              <a:rPr lang="hi-IN" sz="2000" b="1" dirty="0" smtClean="0">
                <a:solidFill>
                  <a:srgbClr val="00B0F0"/>
                </a:solidFill>
              </a:rPr>
              <a:t>जाति </a:t>
            </a:r>
            <a:r>
              <a:rPr lang="en-IN" sz="2000" b="1" dirty="0" smtClean="0">
                <a:solidFill>
                  <a:srgbClr val="00B0F0"/>
                </a:solidFill>
              </a:rPr>
              <a:t>+</a:t>
            </a:r>
            <a:r>
              <a:rPr lang="hi-IN" sz="2000" b="1" dirty="0" smtClean="0">
                <a:solidFill>
                  <a:srgbClr val="00B0F0"/>
                </a:solidFill>
              </a:rPr>
              <a:t> अंधा –     जात्यंधा  ----------- यण् संधिः</a:t>
            </a:r>
          </a:p>
          <a:p>
            <a:pPr marL="342900" indent="-342900">
              <a:buFont typeface="+mj-lt"/>
              <a:buAutoNum type="arabicPeriod"/>
            </a:pPr>
            <a:r>
              <a:rPr lang="hi-IN" sz="2000" b="1" dirty="0" smtClean="0">
                <a:solidFill>
                  <a:srgbClr val="00B0F0"/>
                </a:solidFill>
              </a:rPr>
              <a:t>गुण </a:t>
            </a:r>
            <a:r>
              <a:rPr lang="en-IN" sz="2000" b="1" dirty="0" smtClean="0">
                <a:solidFill>
                  <a:srgbClr val="00B0F0"/>
                </a:solidFill>
              </a:rPr>
              <a:t>+</a:t>
            </a:r>
            <a:r>
              <a:rPr lang="hi-IN" sz="2000" b="1" dirty="0" smtClean="0">
                <a:solidFill>
                  <a:srgbClr val="00B0F0"/>
                </a:solidFill>
              </a:rPr>
              <a:t> उपेतम् –   गुणोपेतम् ----------- गुणसंधिः</a:t>
            </a:r>
          </a:p>
          <a:p>
            <a:pPr marL="342900" indent="-342900">
              <a:buFont typeface="+mj-lt"/>
              <a:buAutoNum type="arabicPeriod"/>
            </a:pPr>
            <a:r>
              <a:rPr lang="hi-IN" sz="2000" b="1" dirty="0" smtClean="0">
                <a:solidFill>
                  <a:srgbClr val="00B0F0"/>
                </a:solidFill>
              </a:rPr>
              <a:t>स </a:t>
            </a:r>
            <a:r>
              <a:rPr lang="en-IN" sz="2000" b="1" dirty="0" smtClean="0">
                <a:solidFill>
                  <a:srgbClr val="00B0F0"/>
                </a:solidFill>
              </a:rPr>
              <a:t>+</a:t>
            </a:r>
            <a:r>
              <a:rPr lang="hi-IN" sz="2000" b="1" dirty="0" smtClean="0">
                <a:solidFill>
                  <a:srgbClr val="00B0F0"/>
                </a:solidFill>
              </a:rPr>
              <a:t> उपयोगः –    सोपयोगः ------------ गुणसंधिः</a:t>
            </a:r>
          </a:p>
          <a:p>
            <a:pPr marL="342900" indent="-342900">
              <a:buFont typeface="+mj-lt"/>
              <a:buAutoNum type="arabicPeriod"/>
            </a:pPr>
            <a:r>
              <a:rPr lang="hi-IN" sz="2000" b="1" dirty="0" smtClean="0">
                <a:solidFill>
                  <a:srgbClr val="00B0F0"/>
                </a:solidFill>
              </a:rPr>
              <a:t>न </a:t>
            </a:r>
            <a:r>
              <a:rPr lang="en-IN" sz="2000" b="1" dirty="0" smtClean="0">
                <a:solidFill>
                  <a:srgbClr val="00B0F0"/>
                </a:solidFill>
              </a:rPr>
              <a:t>+</a:t>
            </a:r>
            <a:r>
              <a:rPr lang="hi-IN" sz="2000" b="1" dirty="0" smtClean="0">
                <a:solidFill>
                  <a:srgbClr val="00B0F0"/>
                </a:solidFill>
              </a:rPr>
              <a:t> एव –            नैव   ---------------- वृद्धिसंधिः</a:t>
            </a:r>
          </a:p>
          <a:p>
            <a:pPr marL="342900" indent="-342900">
              <a:buFont typeface="+mj-lt"/>
              <a:buAutoNum type="arabicPeriod"/>
            </a:pPr>
            <a:r>
              <a:rPr lang="hi-IN" sz="2000" b="1" dirty="0" smtClean="0">
                <a:solidFill>
                  <a:srgbClr val="00B0F0"/>
                </a:solidFill>
              </a:rPr>
              <a:t>इत </a:t>
            </a:r>
            <a:r>
              <a:rPr lang="en-IN" sz="2000" b="1" dirty="0" smtClean="0">
                <a:solidFill>
                  <a:srgbClr val="00B0F0"/>
                </a:solidFill>
              </a:rPr>
              <a:t>+</a:t>
            </a:r>
            <a:r>
              <a:rPr lang="hi-IN" sz="2000" b="1" dirty="0" smtClean="0">
                <a:solidFill>
                  <a:srgbClr val="00B0F0"/>
                </a:solidFill>
              </a:rPr>
              <a:t> आदि –      इत्यादि  ------------- यण् संधिः</a:t>
            </a:r>
          </a:p>
          <a:p>
            <a:pPr marL="342900" indent="-342900">
              <a:buFont typeface="+mj-lt"/>
              <a:buAutoNum type="arabicPeriod"/>
            </a:pPr>
            <a:endParaRPr lang="hi-IN" dirty="0" smtClean="0"/>
          </a:p>
          <a:p>
            <a:pPr marL="342900" indent="-342900">
              <a:buFont typeface="+mj-lt"/>
              <a:buAutoNum type="arabicPeriod"/>
            </a:pPr>
            <a:endParaRPr lang="hi-IN" dirty="0" smtClean="0"/>
          </a:p>
          <a:p>
            <a:pPr marL="342900" indent="-342900">
              <a:buFont typeface="+mj-lt"/>
              <a:buAutoNum type="arabicPeriod"/>
            </a:pP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260648"/>
            <a:ext cx="8568952" cy="7694414"/>
          </a:xfrm>
          <a:prstGeom prst="rect">
            <a:avLst/>
          </a:prstGeom>
          <a:noFill/>
        </p:spPr>
        <p:txBody>
          <a:bodyPr wrap="square" rtlCol="0">
            <a:spAutoFit/>
          </a:bodyPr>
          <a:lstStyle/>
          <a:p>
            <a:pPr lvl="7"/>
            <a:r>
              <a:rPr lang="hi-IN" sz="3200" b="1" u="sng" dirty="0" smtClean="0">
                <a:solidFill>
                  <a:srgbClr val="FF0000"/>
                </a:solidFill>
              </a:rPr>
              <a:t>संयोग</a:t>
            </a:r>
          </a:p>
          <a:p>
            <a:endParaRPr lang="hi-IN" dirty="0" smtClean="0"/>
          </a:p>
          <a:p>
            <a:endParaRPr lang="hi-IN" dirty="0" smtClean="0"/>
          </a:p>
          <a:p>
            <a:r>
              <a:rPr lang="hi-IN" sz="2400" dirty="0" smtClean="0">
                <a:solidFill>
                  <a:srgbClr val="00B050"/>
                </a:solidFill>
              </a:rPr>
              <a:t>स्वर के साथ जब स्वर का मेल होता है तो वह स्वर संधि कहलाती है, परंतु जब हलंत व्यजन के बाद कोई स्वर हो तो उनके मेल को संयोग कहते हैं। जैसे –</a:t>
            </a:r>
          </a:p>
          <a:p>
            <a:endParaRPr lang="hi-IN" dirty="0" smtClean="0"/>
          </a:p>
          <a:p>
            <a:r>
              <a:rPr lang="hi-IN" sz="2400" dirty="0" smtClean="0">
                <a:solidFill>
                  <a:srgbClr val="002060"/>
                </a:solidFill>
              </a:rPr>
              <a:t>अहम् </a:t>
            </a:r>
            <a:r>
              <a:rPr lang="en-IN" sz="2400" dirty="0" smtClean="0">
                <a:solidFill>
                  <a:srgbClr val="002060"/>
                </a:solidFill>
              </a:rPr>
              <a:t>+ </a:t>
            </a:r>
            <a:r>
              <a:rPr lang="hi-IN" sz="2400" dirty="0" smtClean="0">
                <a:solidFill>
                  <a:srgbClr val="002060"/>
                </a:solidFill>
              </a:rPr>
              <a:t>आगच्छामि ---- अह(म्</a:t>
            </a:r>
            <a:r>
              <a:rPr lang="en-IN" sz="2400" dirty="0" smtClean="0">
                <a:solidFill>
                  <a:srgbClr val="002060"/>
                </a:solidFill>
              </a:rPr>
              <a:t> +</a:t>
            </a:r>
            <a:r>
              <a:rPr lang="hi-IN" sz="2400" dirty="0" smtClean="0">
                <a:solidFill>
                  <a:srgbClr val="002060"/>
                </a:solidFill>
              </a:rPr>
              <a:t>आ)गच्छामि</a:t>
            </a:r>
          </a:p>
          <a:p>
            <a:r>
              <a:rPr lang="hi-IN" sz="2400" dirty="0" smtClean="0">
                <a:solidFill>
                  <a:srgbClr val="002060"/>
                </a:solidFill>
              </a:rPr>
              <a:t>			</a:t>
            </a:r>
            <a:r>
              <a:rPr lang="en-IN" sz="2400" dirty="0" smtClean="0">
                <a:solidFill>
                  <a:srgbClr val="002060"/>
                </a:solidFill>
              </a:rPr>
              <a:t>=</a:t>
            </a:r>
            <a:r>
              <a:rPr lang="hi-IN" sz="2400" dirty="0" smtClean="0">
                <a:solidFill>
                  <a:srgbClr val="002060"/>
                </a:solidFill>
              </a:rPr>
              <a:t>मा           अहमागच्छामि</a:t>
            </a:r>
          </a:p>
          <a:p>
            <a:endParaRPr lang="hi-IN" sz="2400" dirty="0" smtClean="0">
              <a:solidFill>
                <a:srgbClr val="002060"/>
              </a:solidFill>
            </a:endParaRPr>
          </a:p>
          <a:p>
            <a:endParaRPr lang="hi-IN" sz="2400" dirty="0" smtClean="0">
              <a:solidFill>
                <a:srgbClr val="002060"/>
              </a:solidFill>
            </a:endParaRPr>
          </a:p>
          <a:p>
            <a:r>
              <a:rPr lang="hi-IN" sz="2400" dirty="0" smtClean="0">
                <a:solidFill>
                  <a:srgbClr val="002060"/>
                </a:solidFill>
              </a:rPr>
              <a:t>पुस्तकम् </a:t>
            </a:r>
            <a:r>
              <a:rPr lang="en-IN" sz="2400" dirty="0" smtClean="0">
                <a:solidFill>
                  <a:srgbClr val="002060"/>
                </a:solidFill>
              </a:rPr>
              <a:t>+</a:t>
            </a:r>
            <a:r>
              <a:rPr lang="hi-IN" sz="2400" dirty="0" smtClean="0">
                <a:solidFill>
                  <a:srgbClr val="002060"/>
                </a:solidFill>
              </a:rPr>
              <a:t> अस्ति ----- पुस्तकमस्ति</a:t>
            </a:r>
          </a:p>
          <a:p>
            <a:r>
              <a:rPr lang="hi-IN" sz="2400" dirty="0" smtClean="0">
                <a:solidFill>
                  <a:srgbClr val="002060"/>
                </a:solidFill>
              </a:rPr>
              <a:t>फलम् </a:t>
            </a:r>
            <a:r>
              <a:rPr lang="en-IN" sz="2400" dirty="0" smtClean="0">
                <a:solidFill>
                  <a:srgbClr val="002060"/>
                </a:solidFill>
              </a:rPr>
              <a:t>+</a:t>
            </a:r>
            <a:r>
              <a:rPr lang="hi-IN" sz="2400" dirty="0" smtClean="0">
                <a:solidFill>
                  <a:srgbClr val="002060"/>
                </a:solidFill>
              </a:rPr>
              <a:t> आसीत् ------- फलमासीत्</a:t>
            </a:r>
          </a:p>
          <a:p>
            <a:r>
              <a:rPr lang="hi-IN" sz="2400" dirty="0" smtClean="0">
                <a:solidFill>
                  <a:srgbClr val="002060"/>
                </a:solidFill>
              </a:rPr>
              <a:t>त्वम् </a:t>
            </a:r>
            <a:r>
              <a:rPr lang="en-IN" sz="2400" dirty="0" smtClean="0">
                <a:solidFill>
                  <a:srgbClr val="002060"/>
                </a:solidFill>
              </a:rPr>
              <a:t>+</a:t>
            </a:r>
            <a:r>
              <a:rPr lang="hi-IN" sz="2400" dirty="0" smtClean="0">
                <a:solidFill>
                  <a:srgbClr val="002060"/>
                </a:solidFill>
              </a:rPr>
              <a:t> असि ----------  त्वमसि</a:t>
            </a:r>
          </a:p>
          <a:p>
            <a:r>
              <a:rPr lang="hi-IN" sz="2400" dirty="0" smtClean="0">
                <a:solidFill>
                  <a:srgbClr val="002060"/>
                </a:solidFill>
              </a:rPr>
              <a:t>पत्रम् </a:t>
            </a:r>
            <a:r>
              <a:rPr lang="en-IN" sz="2400" dirty="0" smtClean="0">
                <a:solidFill>
                  <a:srgbClr val="002060"/>
                </a:solidFill>
              </a:rPr>
              <a:t>+</a:t>
            </a:r>
            <a:r>
              <a:rPr lang="hi-IN" sz="2400" dirty="0" smtClean="0">
                <a:solidFill>
                  <a:srgbClr val="002060"/>
                </a:solidFill>
              </a:rPr>
              <a:t> एतत् ---------  पत्रमेतत्</a:t>
            </a:r>
          </a:p>
          <a:p>
            <a:r>
              <a:rPr lang="hi-IN" sz="2400" dirty="0" smtClean="0">
                <a:solidFill>
                  <a:srgbClr val="002060"/>
                </a:solidFill>
              </a:rPr>
              <a:t>वयम् </a:t>
            </a:r>
            <a:r>
              <a:rPr lang="en-IN" sz="2400" dirty="0" smtClean="0">
                <a:solidFill>
                  <a:srgbClr val="002060"/>
                </a:solidFill>
              </a:rPr>
              <a:t>+</a:t>
            </a:r>
            <a:r>
              <a:rPr lang="hi-IN" sz="2400" dirty="0" smtClean="0">
                <a:solidFill>
                  <a:srgbClr val="002060"/>
                </a:solidFill>
              </a:rPr>
              <a:t> उत्तिष्ठामः ------ वयमुत्तिष्ठामः</a:t>
            </a:r>
          </a:p>
          <a:p>
            <a:endParaRPr lang="hi-IN" sz="2400" dirty="0" smtClean="0">
              <a:solidFill>
                <a:srgbClr val="002060"/>
              </a:solidFill>
            </a:endParaRPr>
          </a:p>
          <a:p>
            <a:endParaRPr lang="hi-IN" sz="2400" dirty="0" smtClean="0">
              <a:solidFill>
                <a:srgbClr val="002060"/>
              </a:solidFill>
            </a:endParaRPr>
          </a:p>
          <a:p>
            <a:endParaRPr lang="hi-IN" dirty="0" smtClean="0"/>
          </a:p>
          <a:p>
            <a:endParaRPr lang="hi-IN" dirty="0" smtClean="0"/>
          </a:p>
          <a:p>
            <a:endParaRPr lang="hi-IN" dirty="0" smtClean="0"/>
          </a:p>
          <a:p>
            <a:endParaRPr lang="en-IN"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43</Words>
  <Application>Microsoft Office PowerPoint</Application>
  <PresentationFormat>On-screen Show (4:3)</PresentationFormat>
  <Paragraphs>57</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Slide 1</vt:lpstr>
      <vt:lpstr>Slide 2</vt:lpstr>
      <vt:lpstr>Slide 3</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cp:revision>
  <dcterms:created xsi:type="dcterms:W3CDTF">2017-07-13T11:26:57Z</dcterms:created>
  <dcterms:modified xsi:type="dcterms:W3CDTF">2017-07-13T11:37:35Z</dcterms:modified>
</cp:coreProperties>
</file>