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DE5BD3A-3D1B-487A-8CAB-C236944368A1}" type="datetimeFigureOut">
              <a:rPr lang="en-IN" smtClean="0"/>
              <a:pPr/>
              <a:t>20-10-2017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7354405-861B-412E-AD0A-0E59FF479ABB}"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5BD3A-3D1B-487A-8CAB-C236944368A1}" type="datetimeFigureOut">
              <a:rPr lang="en-IN" smtClean="0"/>
              <a:pPr/>
              <a:t>20-10-2017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354405-861B-412E-AD0A-0E59FF479AB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2656"/>
            <a:ext cx="8820472" cy="6647974"/>
          </a:xfrm>
          <a:prstGeom prst="rect">
            <a:avLst/>
          </a:prstGeom>
          <a:noFill/>
        </p:spPr>
        <p:txBody>
          <a:bodyPr wrap="square" rtlCol="0">
            <a:spAutoFit/>
          </a:bodyPr>
          <a:lstStyle/>
          <a:p>
            <a:r>
              <a:rPr lang="hi-IN" sz="2800" b="1" u="sng" dirty="0" smtClean="0">
                <a:solidFill>
                  <a:srgbClr val="FF0000"/>
                </a:solidFill>
              </a:rPr>
              <a:t>अनुनासिक संधिः –  </a:t>
            </a:r>
          </a:p>
          <a:p>
            <a:endParaRPr lang="hi-IN" sz="2200" dirty="0" smtClean="0"/>
          </a:p>
          <a:p>
            <a:r>
              <a:rPr lang="hi-IN" sz="2200" dirty="0" smtClean="0">
                <a:solidFill>
                  <a:srgbClr val="00B0F0"/>
                </a:solidFill>
              </a:rPr>
              <a:t>पदांत में किसी भी वर्ग के  व्यंजन के पश्चात् यदि अनुनासिक (वर्ग का पाँचवां अक्षर हो तो पदांत व्यंजन का अपने वर्ग के पाँचवें अक्षर में परिवर्तन हो जाता है। जैसे-</a:t>
            </a:r>
          </a:p>
          <a:p>
            <a:endParaRPr lang="hi-IN" sz="2200" dirty="0" smtClean="0">
              <a:solidFill>
                <a:srgbClr val="00B0F0"/>
              </a:solidFill>
            </a:endParaRPr>
          </a:p>
          <a:p>
            <a:endParaRPr lang="hi-IN" dirty="0" smtClean="0"/>
          </a:p>
          <a:p>
            <a:r>
              <a:rPr lang="hi-IN" sz="2800" dirty="0" smtClean="0"/>
              <a:t>क वर्ग </a:t>
            </a:r>
            <a:r>
              <a:rPr lang="en-IN" sz="2800" dirty="0" smtClean="0"/>
              <a:t>+ </a:t>
            </a:r>
            <a:r>
              <a:rPr lang="hi-IN" sz="2800" b="1" dirty="0" smtClean="0">
                <a:solidFill>
                  <a:schemeClr val="accent5">
                    <a:lumMod val="50000"/>
                  </a:schemeClr>
                </a:solidFill>
              </a:rPr>
              <a:t>ड</a:t>
            </a:r>
            <a:r>
              <a:rPr lang="en-IN" sz="2800" b="1" dirty="0" smtClean="0">
                <a:solidFill>
                  <a:schemeClr val="accent5">
                    <a:lumMod val="50000"/>
                  </a:schemeClr>
                </a:solidFill>
              </a:rPr>
              <a:t>. /</a:t>
            </a:r>
            <a:r>
              <a:rPr lang="hi-IN" sz="2800" b="1" dirty="0" smtClean="0">
                <a:solidFill>
                  <a:schemeClr val="accent5">
                    <a:lumMod val="50000"/>
                  </a:schemeClr>
                </a:solidFill>
              </a:rPr>
              <a:t> </a:t>
            </a:r>
            <a:r>
              <a:rPr lang="hi-IN" sz="2800" b="1" dirty="0" smtClean="0">
                <a:solidFill>
                  <a:schemeClr val="accent3">
                    <a:lumMod val="50000"/>
                  </a:schemeClr>
                </a:solidFill>
              </a:rPr>
              <a:t>ञ</a:t>
            </a:r>
            <a:r>
              <a:rPr lang="en-IN" sz="2800" b="1" dirty="0" smtClean="0">
                <a:solidFill>
                  <a:schemeClr val="accent3">
                    <a:lumMod val="50000"/>
                  </a:schemeClr>
                </a:solidFill>
              </a:rPr>
              <a:t> /</a:t>
            </a:r>
            <a:r>
              <a:rPr lang="hi-IN" sz="2800" b="1" dirty="0" smtClean="0">
                <a:solidFill>
                  <a:schemeClr val="accent3">
                    <a:lumMod val="50000"/>
                  </a:schemeClr>
                </a:solidFill>
              </a:rPr>
              <a:t> </a:t>
            </a:r>
            <a:r>
              <a:rPr lang="hi-IN" sz="2800" b="1" dirty="0" smtClean="0">
                <a:solidFill>
                  <a:schemeClr val="accent2">
                    <a:lumMod val="75000"/>
                  </a:schemeClr>
                </a:solidFill>
              </a:rPr>
              <a:t>ण</a:t>
            </a:r>
            <a:r>
              <a:rPr lang="en-IN" sz="2800" b="1" dirty="0" smtClean="0">
                <a:solidFill>
                  <a:schemeClr val="accent2">
                    <a:lumMod val="75000"/>
                  </a:schemeClr>
                </a:solidFill>
              </a:rPr>
              <a:t> /</a:t>
            </a:r>
            <a:r>
              <a:rPr lang="hi-IN" sz="2800" b="1" dirty="0" smtClean="0">
                <a:solidFill>
                  <a:schemeClr val="accent2">
                    <a:lumMod val="75000"/>
                  </a:schemeClr>
                </a:solidFill>
              </a:rPr>
              <a:t> </a:t>
            </a:r>
            <a:r>
              <a:rPr lang="hi-IN" sz="2800" b="1" dirty="0" smtClean="0">
                <a:solidFill>
                  <a:srgbClr val="FFC000"/>
                </a:solidFill>
              </a:rPr>
              <a:t>न</a:t>
            </a:r>
            <a:r>
              <a:rPr lang="en-IN" sz="2800" b="1" dirty="0" smtClean="0">
                <a:solidFill>
                  <a:srgbClr val="FFC000"/>
                </a:solidFill>
              </a:rPr>
              <a:t> /</a:t>
            </a:r>
            <a:r>
              <a:rPr lang="hi-IN" sz="2800" b="1" dirty="0" smtClean="0">
                <a:solidFill>
                  <a:srgbClr val="FFC000"/>
                </a:solidFill>
              </a:rPr>
              <a:t> </a:t>
            </a:r>
            <a:r>
              <a:rPr lang="hi-IN" sz="2800" b="1" dirty="0" smtClean="0">
                <a:solidFill>
                  <a:srgbClr val="00B050"/>
                </a:solidFill>
              </a:rPr>
              <a:t>म</a:t>
            </a:r>
            <a:r>
              <a:rPr lang="en-IN" sz="2800" dirty="0" smtClean="0"/>
              <a:t>  </a:t>
            </a:r>
            <a:r>
              <a:rPr lang="hi-IN" sz="2800" dirty="0" smtClean="0"/>
              <a:t> </a:t>
            </a:r>
            <a:r>
              <a:rPr lang="en-IN" sz="2800" dirty="0" smtClean="0"/>
              <a:t>= </a:t>
            </a:r>
            <a:r>
              <a:rPr lang="hi-IN" sz="2800" b="1" dirty="0" smtClean="0">
                <a:solidFill>
                  <a:schemeClr val="accent5">
                    <a:lumMod val="50000"/>
                  </a:schemeClr>
                </a:solidFill>
              </a:rPr>
              <a:t>ड</a:t>
            </a:r>
            <a:r>
              <a:rPr lang="en-IN" sz="2800" b="1" dirty="0" smtClean="0">
                <a:solidFill>
                  <a:schemeClr val="accent5">
                    <a:lumMod val="50000"/>
                  </a:schemeClr>
                </a:solidFill>
              </a:rPr>
              <a:t>. </a:t>
            </a:r>
            <a:endParaRPr lang="hi-IN" sz="2800" b="1" dirty="0" smtClean="0">
              <a:solidFill>
                <a:schemeClr val="accent5">
                  <a:lumMod val="50000"/>
                </a:schemeClr>
              </a:solidFill>
            </a:endParaRPr>
          </a:p>
          <a:p>
            <a:endParaRPr lang="en-IN" sz="2800" b="1" dirty="0" smtClean="0">
              <a:solidFill>
                <a:schemeClr val="accent5">
                  <a:lumMod val="50000"/>
                </a:schemeClr>
              </a:solidFill>
            </a:endParaRPr>
          </a:p>
          <a:p>
            <a:r>
              <a:rPr lang="hi-IN" sz="2800" dirty="0" smtClean="0"/>
              <a:t>च वर्ग </a:t>
            </a:r>
            <a:r>
              <a:rPr lang="en-IN" sz="2800" dirty="0" smtClean="0"/>
              <a:t>+ </a:t>
            </a:r>
            <a:r>
              <a:rPr lang="hi-IN" sz="2800" b="1" dirty="0" smtClean="0">
                <a:solidFill>
                  <a:schemeClr val="accent5">
                    <a:lumMod val="50000"/>
                  </a:schemeClr>
                </a:solidFill>
              </a:rPr>
              <a:t>ड</a:t>
            </a:r>
            <a:r>
              <a:rPr lang="en-IN" sz="2800" b="1" dirty="0" smtClean="0">
                <a:solidFill>
                  <a:schemeClr val="accent5">
                    <a:lumMod val="50000"/>
                  </a:schemeClr>
                </a:solidFill>
              </a:rPr>
              <a:t>. /</a:t>
            </a:r>
            <a:r>
              <a:rPr lang="hi-IN" sz="2800" b="1" dirty="0" smtClean="0">
                <a:solidFill>
                  <a:schemeClr val="accent5">
                    <a:lumMod val="50000"/>
                  </a:schemeClr>
                </a:solidFill>
              </a:rPr>
              <a:t> </a:t>
            </a:r>
            <a:r>
              <a:rPr lang="hi-IN" sz="2800" b="1" dirty="0" smtClean="0">
                <a:solidFill>
                  <a:schemeClr val="accent3">
                    <a:lumMod val="50000"/>
                  </a:schemeClr>
                </a:solidFill>
              </a:rPr>
              <a:t>ञ</a:t>
            </a:r>
            <a:r>
              <a:rPr lang="en-IN" sz="2800" b="1" dirty="0" smtClean="0">
                <a:solidFill>
                  <a:schemeClr val="accent3">
                    <a:lumMod val="50000"/>
                  </a:schemeClr>
                </a:solidFill>
              </a:rPr>
              <a:t> /</a:t>
            </a:r>
            <a:r>
              <a:rPr lang="hi-IN" sz="2800" b="1" dirty="0" smtClean="0">
                <a:solidFill>
                  <a:schemeClr val="accent3">
                    <a:lumMod val="50000"/>
                  </a:schemeClr>
                </a:solidFill>
              </a:rPr>
              <a:t> </a:t>
            </a:r>
            <a:r>
              <a:rPr lang="hi-IN" sz="2800" b="1" dirty="0" smtClean="0">
                <a:solidFill>
                  <a:schemeClr val="accent2">
                    <a:lumMod val="75000"/>
                  </a:schemeClr>
                </a:solidFill>
              </a:rPr>
              <a:t>ण</a:t>
            </a:r>
            <a:r>
              <a:rPr lang="en-IN" sz="2800" b="1" dirty="0" smtClean="0">
                <a:solidFill>
                  <a:schemeClr val="accent2">
                    <a:lumMod val="75000"/>
                  </a:schemeClr>
                </a:solidFill>
              </a:rPr>
              <a:t> /</a:t>
            </a:r>
            <a:r>
              <a:rPr lang="hi-IN" sz="2800" b="1" dirty="0" smtClean="0">
                <a:solidFill>
                  <a:schemeClr val="accent2">
                    <a:lumMod val="75000"/>
                  </a:schemeClr>
                </a:solidFill>
              </a:rPr>
              <a:t> </a:t>
            </a:r>
            <a:r>
              <a:rPr lang="hi-IN" sz="2800" b="1" dirty="0" smtClean="0">
                <a:solidFill>
                  <a:srgbClr val="FFC000"/>
                </a:solidFill>
              </a:rPr>
              <a:t>न</a:t>
            </a:r>
            <a:r>
              <a:rPr lang="en-IN" sz="2800" b="1" dirty="0" smtClean="0">
                <a:solidFill>
                  <a:srgbClr val="FFC000"/>
                </a:solidFill>
              </a:rPr>
              <a:t> /</a:t>
            </a:r>
            <a:r>
              <a:rPr lang="hi-IN" sz="2800" b="1" dirty="0" smtClean="0">
                <a:solidFill>
                  <a:srgbClr val="FFC000"/>
                </a:solidFill>
              </a:rPr>
              <a:t> </a:t>
            </a:r>
            <a:r>
              <a:rPr lang="hi-IN" sz="2800" b="1" dirty="0" smtClean="0">
                <a:solidFill>
                  <a:srgbClr val="00B050"/>
                </a:solidFill>
              </a:rPr>
              <a:t>म</a:t>
            </a:r>
            <a:r>
              <a:rPr lang="en-IN" sz="2800" dirty="0" smtClean="0"/>
              <a:t>  </a:t>
            </a:r>
            <a:r>
              <a:rPr lang="hi-IN" sz="2800" dirty="0" smtClean="0"/>
              <a:t> </a:t>
            </a:r>
            <a:r>
              <a:rPr lang="en-IN" sz="2800" dirty="0" smtClean="0"/>
              <a:t>= </a:t>
            </a:r>
            <a:r>
              <a:rPr lang="hi-IN" sz="2800" b="1" dirty="0" smtClean="0">
                <a:solidFill>
                  <a:schemeClr val="accent3">
                    <a:lumMod val="50000"/>
                  </a:schemeClr>
                </a:solidFill>
              </a:rPr>
              <a:t>ञ</a:t>
            </a:r>
          </a:p>
          <a:p>
            <a:endParaRPr lang="hi-IN" sz="2800" dirty="0" smtClean="0"/>
          </a:p>
          <a:p>
            <a:r>
              <a:rPr lang="hi-IN" sz="2800" dirty="0" smtClean="0"/>
              <a:t>ट वर्ग </a:t>
            </a:r>
            <a:r>
              <a:rPr lang="en-IN" sz="2800" dirty="0" smtClean="0"/>
              <a:t>+ </a:t>
            </a:r>
            <a:r>
              <a:rPr lang="hi-IN" sz="2800" b="1" dirty="0" smtClean="0">
                <a:solidFill>
                  <a:schemeClr val="accent5">
                    <a:lumMod val="50000"/>
                  </a:schemeClr>
                </a:solidFill>
              </a:rPr>
              <a:t>ड</a:t>
            </a:r>
            <a:r>
              <a:rPr lang="en-IN" sz="2800" b="1" dirty="0" smtClean="0">
                <a:solidFill>
                  <a:schemeClr val="accent5">
                    <a:lumMod val="50000"/>
                  </a:schemeClr>
                </a:solidFill>
              </a:rPr>
              <a:t>. /</a:t>
            </a:r>
            <a:r>
              <a:rPr lang="hi-IN" sz="2800" b="1" dirty="0" smtClean="0">
                <a:solidFill>
                  <a:schemeClr val="accent5">
                    <a:lumMod val="50000"/>
                  </a:schemeClr>
                </a:solidFill>
              </a:rPr>
              <a:t> </a:t>
            </a:r>
            <a:r>
              <a:rPr lang="hi-IN" sz="2800" b="1" dirty="0" smtClean="0">
                <a:solidFill>
                  <a:schemeClr val="accent3">
                    <a:lumMod val="50000"/>
                  </a:schemeClr>
                </a:solidFill>
              </a:rPr>
              <a:t>ञ</a:t>
            </a:r>
            <a:r>
              <a:rPr lang="en-IN" sz="2800" b="1" dirty="0" smtClean="0">
                <a:solidFill>
                  <a:schemeClr val="accent3">
                    <a:lumMod val="50000"/>
                  </a:schemeClr>
                </a:solidFill>
              </a:rPr>
              <a:t> /</a:t>
            </a:r>
            <a:r>
              <a:rPr lang="hi-IN" sz="2800" b="1" dirty="0" smtClean="0">
                <a:solidFill>
                  <a:schemeClr val="accent3">
                    <a:lumMod val="50000"/>
                  </a:schemeClr>
                </a:solidFill>
              </a:rPr>
              <a:t> </a:t>
            </a:r>
            <a:r>
              <a:rPr lang="hi-IN" sz="2800" b="1" dirty="0" smtClean="0">
                <a:solidFill>
                  <a:schemeClr val="accent2">
                    <a:lumMod val="75000"/>
                  </a:schemeClr>
                </a:solidFill>
              </a:rPr>
              <a:t>ण</a:t>
            </a:r>
            <a:r>
              <a:rPr lang="en-IN" sz="2800" b="1" dirty="0" smtClean="0">
                <a:solidFill>
                  <a:schemeClr val="accent2">
                    <a:lumMod val="75000"/>
                  </a:schemeClr>
                </a:solidFill>
              </a:rPr>
              <a:t> /</a:t>
            </a:r>
            <a:r>
              <a:rPr lang="hi-IN" sz="2800" b="1" dirty="0" smtClean="0">
                <a:solidFill>
                  <a:schemeClr val="accent2">
                    <a:lumMod val="75000"/>
                  </a:schemeClr>
                </a:solidFill>
              </a:rPr>
              <a:t> </a:t>
            </a:r>
            <a:r>
              <a:rPr lang="hi-IN" sz="2800" b="1" dirty="0" smtClean="0">
                <a:solidFill>
                  <a:srgbClr val="FFC000"/>
                </a:solidFill>
              </a:rPr>
              <a:t>न</a:t>
            </a:r>
            <a:r>
              <a:rPr lang="en-IN" sz="2800" b="1" dirty="0" smtClean="0">
                <a:solidFill>
                  <a:srgbClr val="FFC000"/>
                </a:solidFill>
              </a:rPr>
              <a:t> /</a:t>
            </a:r>
            <a:r>
              <a:rPr lang="hi-IN" sz="2800" b="1" dirty="0" smtClean="0">
                <a:solidFill>
                  <a:srgbClr val="FFC000"/>
                </a:solidFill>
              </a:rPr>
              <a:t> </a:t>
            </a:r>
            <a:r>
              <a:rPr lang="hi-IN" sz="2800" b="1" dirty="0" smtClean="0">
                <a:solidFill>
                  <a:srgbClr val="00B050"/>
                </a:solidFill>
              </a:rPr>
              <a:t>म</a:t>
            </a:r>
            <a:r>
              <a:rPr lang="en-IN" sz="2800" dirty="0" smtClean="0"/>
              <a:t>  </a:t>
            </a:r>
            <a:r>
              <a:rPr lang="hi-IN" sz="2800" dirty="0" smtClean="0"/>
              <a:t> </a:t>
            </a:r>
            <a:r>
              <a:rPr lang="en-IN" sz="2800" dirty="0" smtClean="0"/>
              <a:t>= </a:t>
            </a:r>
            <a:r>
              <a:rPr lang="hi-IN" sz="2800" b="1" dirty="0" smtClean="0">
                <a:solidFill>
                  <a:schemeClr val="accent5">
                    <a:lumMod val="50000"/>
                  </a:schemeClr>
                </a:solidFill>
              </a:rPr>
              <a:t>ण</a:t>
            </a:r>
            <a:r>
              <a:rPr lang="en-IN" sz="2800" b="1" dirty="0" smtClean="0">
                <a:solidFill>
                  <a:schemeClr val="accent5">
                    <a:lumMod val="50000"/>
                  </a:schemeClr>
                </a:solidFill>
              </a:rPr>
              <a:t> </a:t>
            </a:r>
            <a:endParaRPr lang="hi-IN" sz="2800" b="1" dirty="0" smtClean="0">
              <a:solidFill>
                <a:schemeClr val="accent5">
                  <a:lumMod val="50000"/>
                </a:schemeClr>
              </a:solidFill>
            </a:endParaRPr>
          </a:p>
          <a:p>
            <a:endParaRPr lang="hi-IN" sz="2800" dirty="0" smtClean="0"/>
          </a:p>
          <a:p>
            <a:r>
              <a:rPr lang="hi-IN" sz="2800" dirty="0" smtClean="0"/>
              <a:t>त वर्ग </a:t>
            </a:r>
            <a:r>
              <a:rPr lang="en-IN" sz="2800" dirty="0" smtClean="0"/>
              <a:t>+ </a:t>
            </a:r>
            <a:r>
              <a:rPr lang="hi-IN" sz="2800" b="1" dirty="0" smtClean="0">
                <a:solidFill>
                  <a:schemeClr val="accent5">
                    <a:lumMod val="50000"/>
                  </a:schemeClr>
                </a:solidFill>
              </a:rPr>
              <a:t>ड</a:t>
            </a:r>
            <a:r>
              <a:rPr lang="en-IN" sz="2800" b="1" dirty="0" smtClean="0">
                <a:solidFill>
                  <a:schemeClr val="accent5">
                    <a:lumMod val="50000"/>
                  </a:schemeClr>
                </a:solidFill>
              </a:rPr>
              <a:t>. /</a:t>
            </a:r>
            <a:r>
              <a:rPr lang="hi-IN" sz="2800" b="1" dirty="0" smtClean="0">
                <a:solidFill>
                  <a:schemeClr val="accent5">
                    <a:lumMod val="50000"/>
                  </a:schemeClr>
                </a:solidFill>
              </a:rPr>
              <a:t> </a:t>
            </a:r>
            <a:r>
              <a:rPr lang="hi-IN" sz="2800" b="1" dirty="0" smtClean="0">
                <a:solidFill>
                  <a:schemeClr val="accent3">
                    <a:lumMod val="50000"/>
                  </a:schemeClr>
                </a:solidFill>
              </a:rPr>
              <a:t>ञ</a:t>
            </a:r>
            <a:r>
              <a:rPr lang="en-IN" sz="2800" b="1" dirty="0" smtClean="0">
                <a:solidFill>
                  <a:schemeClr val="accent3">
                    <a:lumMod val="50000"/>
                  </a:schemeClr>
                </a:solidFill>
              </a:rPr>
              <a:t> /</a:t>
            </a:r>
            <a:r>
              <a:rPr lang="hi-IN" sz="2800" b="1" dirty="0" smtClean="0">
                <a:solidFill>
                  <a:schemeClr val="accent3">
                    <a:lumMod val="50000"/>
                  </a:schemeClr>
                </a:solidFill>
              </a:rPr>
              <a:t> </a:t>
            </a:r>
            <a:r>
              <a:rPr lang="hi-IN" sz="2800" b="1" dirty="0" smtClean="0">
                <a:solidFill>
                  <a:schemeClr val="accent2">
                    <a:lumMod val="75000"/>
                  </a:schemeClr>
                </a:solidFill>
              </a:rPr>
              <a:t>ण</a:t>
            </a:r>
            <a:r>
              <a:rPr lang="en-IN" sz="2800" b="1" dirty="0" smtClean="0">
                <a:solidFill>
                  <a:schemeClr val="accent2">
                    <a:lumMod val="75000"/>
                  </a:schemeClr>
                </a:solidFill>
              </a:rPr>
              <a:t> /</a:t>
            </a:r>
            <a:r>
              <a:rPr lang="hi-IN" sz="2800" b="1" dirty="0" smtClean="0">
                <a:solidFill>
                  <a:schemeClr val="accent2">
                    <a:lumMod val="75000"/>
                  </a:schemeClr>
                </a:solidFill>
              </a:rPr>
              <a:t> </a:t>
            </a:r>
            <a:r>
              <a:rPr lang="hi-IN" sz="2800" b="1" dirty="0" smtClean="0">
                <a:solidFill>
                  <a:srgbClr val="FFC000"/>
                </a:solidFill>
              </a:rPr>
              <a:t>न</a:t>
            </a:r>
            <a:r>
              <a:rPr lang="en-IN" sz="2800" b="1" dirty="0" smtClean="0">
                <a:solidFill>
                  <a:srgbClr val="FFC000"/>
                </a:solidFill>
              </a:rPr>
              <a:t> /</a:t>
            </a:r>
            <a:r>
              <a:rPr lang="hi-IN" sz="2800" b="1" dirty="0" smtClean="0">
                <a:solidFill>
                  <a:srgbClr val="FFC000"/>
                </a:solidFill>
              </a:rPr>
              <a:t> </a:t>
            </a:r>
            <a:r>
              <a:rPr lang="hi-IN" sz="2800" b="1" dirty="0" smtClean="0">
                <a:solidFill>
                  <a:srgbClr val="00B050"/>
                </a:solidFill>
              </a:rPr>
              <a:t>म</a:t>
            </a:r>
            <a:r>
              <a:rPr lang="en-IN" sz="2800" dirty="0" smtClean="0"/>
              <a:t>  </a:t>
            </a:r>
            <a:r>
              <a:rPr lang="hi-IN" sz="2800" dirty="0" smtClean="0"/>
              <a:t> </a:t>
            </a:r>
            <a:r>
              <a:rPr lang="en-IN" sz="2800" dirty="0" smtClean="0"/>
              <a:t>= </a:t>
            </a:r>
            <a:r>
              <a:rPr lang="hi-IN" sz="2800" b="1" dirty="0" smtClean="0">
                <a:solidFill>
                  <a:schemeClr val="accent5">
                    <a:lumMod val="50000"/>
                  </a:schemeClr>
                </a:solidFill>
              </a:rPr>
              <a:t>न</a:t>
            </a:r>
            <a:r>
              <a:rPr lang="en-IN" sz="2800" b="1" dirty="0" smtClean="0">
                <a:solidFill>
                  <a:schemeClr val="accent5">
                    <a:lumMod val="50000"/>
                  </a:schemeClr>
                </a:solidFill>
              </a:rPr>
              <a:t> </a:t>
            </a:r>
            <a:endParaRPr lang="hi-IN" sz="2800" b="1" dirty="0" smtClean="0">
              <a:solidFill>
                <a:schemeClr val="accent5">
                  <a:lumMod val="50000"/>
                </a:schemeClr>
              </a:solidFill>
            </a:endParaRPr>
          </a:p>
          <a:p>
            <a:endParaRPr lang="hi-IN" sz="2800" dirty="0" smtClean="0"/>
          </a:p>
          <a:p>
            <a:r>
              <a:rPr lang="hi-IN" sz="2800" dirty="0" smtClean="0"/>
              <a:t>प वर्ग </a:t>
            </a:r>
            <a:r>
              <a:rPr lang="en-IN" sz="2800" dirty="0" smtClean="0"/>
              <a:t>+ </a:t>
            </a:r>
            <a:r>
              <a:rPr lang="hi-IN" sz="2800" b="1" dirty="0" smtClean="0">
                <a:solidFill>
                  <a:schemeClr val="accent5">
                    <a:lumMod val="50000"/>
                  </a:schemeClr>
                </a:solidFill>
              </a:rPr>
              <a:t>ड</a:t>
            </a:r>
            <a:r>
              <a:rPr lang="en-IN" sz="2800" b="1" dirty="0" smtClean="0">
                <a:solidFill>
                  <a:schemeClr val="accent5">
                    <a:lumMod val="50000"/>
                  </a:schemeClr>
                </a:solidFill>
              </a:rPr>
              <a:t>. /</a:t>
            </a:r>
            <a:r>
              <a:rPr lang="hi-IN" sz="2800" b="1" dirty="0" smtClean="0">
                <a:solidFill>
                  <a:schemeClr val="accent5">
                    <a:lumMod val="50000"/>
                  </a:schemeClr>
                </a:solidFill>
              </a:rPr>
              <a:t> </a:t>
            </a:r>
            <a:r>
              <a:rPr lang="hi-IN" sz="2800" b="1" dirty="0" smtClean="0">
                <a:solidFill>
                  <a:schemeClr val="accent3">
                    <a:lumMod val="50000"/>
                  </a:schemeClr>
                </a:solidFill>
              </a:rPr>
              <a:t>ञ</a:t>
            </a:r>
            <a:r>
              <a:rPr lang="en-IN" sz="2800" b="1" dirty="0" smtClean="0">
                <a:solidFill>
                  <a:schemeClr val="accent3">
                    <a:lumMod val="50000"/>
                  </a:schemeClr>
                </a:solidFill>
              </a:rPr>
              <a:t> /</a:t>
            </a:r>
            <a:r>
              <a:rPr lang="hi-IN" sz="2800" b="1" dirty="0" smtClean="0">
                <a:solidFill>
                  <a:schemeClr val="accent3">
                    <a:lumMod val="50000"/>
                  </a:schemeClr>
                </a:solidFill>
              </a:rPr>
              <a:t> </a:t>
            </a:r>
            <a:r>
              <a:rPr lang="hi-IN" sz="2800" b="1" dirty="0" smtClean="0">
                <a:solidFill>
                  <a:schemeClr val="accent2">
                    <a:lumMod val="75000"/>
                  </a:schemeClr>
                </a:solidFill>
              </a:rPr>
              <a:t>ण</a:t>
            </a:r>
            <a:r>
              <a:rPr lang="en-IN" sz="2800" b="1" dirty="0" smtClean="0">
                <a:solidFill>
                  <a:schemeClr val="accent2">
                    <a:lumMod val="75000"/>
                  </a:schemeClr>
                </a:solidFill>
              </a:rPr>
              <a:t> /</a:t>
            </a:r>
            <a:r>
              <a:rPr lang="hi-IN" sz="2800" b="1" dirty="0" smtClean="0">
                <a:solidFill>
                  <a:schemeClr val="accent2">
                    <a:lumMod val="75000"/>
                  </a:schemeClr>
                </a:solidFill>
              </a:rPr>
              <a:t> </a:t>
            </a:r>
            <a:r>
              <a:rPr lang="hi-IN" sz="2800" b="1" dirty="0" smtClean="0">
                <a:solidFill>
                  <a:srgbClr val="FFC000"/>
                </a:solidFill>
              </a:rPr>
              <a:t>न</a:t>
            </a:r>
            <a:r>
              <a:rPr lang="en-IN" sz="2800" b="1" dirty="0" smtClean="0">
                <a:solidFill>
                  <a:srgbClr val="FFC000"/>
                </a:solidFill>
              </a:rPr>
              <a:t> /</a:t>
            </a:r>
            <a:r>
              <a:rPr lang="hi-IN" sz="2800" b="1" dirty="0" smtClean="0">
                <a:solidFill>
                  <a:srgbClr val="FFC000"/>
                </a:solidFill>
              </a:rPr>
              <a:t> </a:t>
            </a:r>
            <a:r>
              <a:rPr lang="hi-IN" sz="2800" b="1" dirty="0" smtClean="0">
                <a:solidFill>
                  <a:srgbClr val="00B050"/>
                </a:solidFill>
              </a:rPr>
              <a:t>म</a:t>
            </a:r>
            <a:r>
              <a:rPr lang="en-IN" sz="2800" dirty="0" smtClean="0"/>
              <a:t>  </a:t>
            </a:r>
            <a:r>
              <a:rPr lang="hi-IN" sz="2800" dirty="0" smtClean="0"/>
              <a:t> </a:t>
            </a:r>
            <a:r>
              <a:rPr lang="en-IN" sz="2800" dirty="0" smtClean="0"/>
              <a:t>= </a:t>
            </a:r>
            <a:r>
              <a:rPr lang="hi-IN" sz="2800" b="1" dirty="0" smtClean="0">
                <a:solidFill>
                  <a:schemeClr val="accent5">
                    <a:lumMod val="50000"/>
                  </a:schemeClr>
                </a:solidFill>
              </a:rPr>
              <a:t>म</a:t>
            </a:r>
            <a:r>
              <a:rPr lang="en-IN" sz="2800" b="1" dirty="0" smtClean="0">
                <a:solidFill>
                  <a:schemeClr val="accent5">
                    <a:lumMod val="50000"/>
                  </a:schemeClr>
                </a:solidFill>
              </a:rPr>
              <a:t> </a:t>
            </a:r>
            <a:endParaRPr lang="hi-IN" sz="2800" dirty="0" smtClean="0"/>
          </a:p>
          <a:p>
            <a:endParaRPr lang="hi-IN"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208912" cy="4247317"/>
          </a:xfrm>
          <a:prstGeom prst="rect">
            <a:avLst/>
          </a:prstGeom>
          <a:noFill/>
        </p:spPr>
        <p:txBody>
          <a:bodyPr wrap="square" rtlCol="0">
            <a:spAutoFit/>
          </a:bodyPr>
          <a:lstStyle/>
          <a:p>
            <a:r>
              <a:rPr lang="hi-IN" dirty="0" smtClean="0"/>
              <a:t>उदाहरण</a:t>
            </a:r>
          </a:p>
          <a:p>
            <a:endParaRPr lang="hi-IN" dirty="0" smtClean="0"/>
          </a:p>
          <a:p>
            <a:pPr marL="342900" indent="-342900">
              <a:buFont typeface="+mj-lt"/>
              <a:buAutoNum type="arabicPeriod"/>
            </a:pPr>
            <a:r>
              <a:rPr lang="hi-IN" dirty="0" smtClean="0"/>
              <a:t>वाक् </a:t>
            </a:r>
            <a:r>
              <a:rPr lang="en-IN" dirty="0" smtClean="0"/>
              <a:t>+</a:t>
            </a:r>
            <a:r>
              <a:rPr lang="hi-IN" dirty="0" smtClean="0"/>
              <a:t> मयम् </a:t>
            </a:r>
            <a:r>
              <a:rPr lang="en-IN" dirty="0" smtClean="0"/>
              <a:t>=</a:t>
            </a:r>
            <a:r>
              <a:rPr lang="hi-IN" dirty="0" smtClean="0"/>
              <a:t> वाड्.मयम्</a:t>
            </a:r>
          </a:p>
          <a:p>
            <a:pPr marL="342900" indent="-342900">
              <a:buFont typeface="+mj-lt"/>
              <a:buAutoNum type="arabicPeriod"/>
            </a:pPr>
            <a:endParaRPr lang="hi-IN" dirty="0" smtClean="0"/>
          </a:p>
          <a:p>
            <a:pPr marL="342900" indent="-342900">
              <a:buFont typeface="+mj-lt"/>
              <a:buAutoNum type="arabicPeriod"/>
            </a:pPr>
            <a:r>
              <a:rPr lang="hi-IN" dirty="0" smtClean="0"/>
              <a:t>सत् </a:t>
            </a:r>
            <a:r>
              <a:rPr lang="en-IN" dirty="0" smtClean="0"/>
              <a:t>+</a:t>
            </a:r>
            <a:r>
              <a:rPr lang="hi-IN" dirty="0" smtClean="0"/>
              <a:t>मति </a:t>
            </a:r>
            <a:r>
              <a:rPr lang="en-IN" dirty="0" smtClean="0"/>
              <a:t>=  </a:t>
            </a:r>
            <a:r>
              <a:rPr lang="hi-IN" dirty="0" smtClean="0"/>
              <a:t>सन्मति</a:t>
            </a:r>
          </a:p>
          <a:p>
            <a:pPr marL="342900" indent="-342900">
              <a:buAutoNum type="arabicPeriod"/>
            </a:pPr>
            <a:endParaRPr lang="hi-IN" dirty="0" smtClean="0"/>
          </a:p>
          <a:p>
            <a:pPr marL="342900" indent="-342900">
              <a:buFont typeface="+mj-lt"/>
              <a:buAutoNum type="arabicPeriod"/>
            </a:pPr>
            <a:r>
              <a:rPr lang="hi-IN" dirty="0" smtClean="0"/>
              <a:t>तत् </a:t>
            </a:r>
            <a:r>
              <a:rPr lang="en-IN" dirty="0" smtClean="0"/>
              <a:t>+</a:t>
            </a:r>
            <a:r>
              <a:rPr lang="hi-IN" dirty="0" smtClean="0"/>
              <a:t> मय </a:t>
            </a:r>
            <a:r>
              <a:rPr lang="en-IN" dirty="0" smtClean="0"/>
              <a:t>= </a:t>
            </a:r>
            <a:r>
              <a:rPr lang="hi-IN" dirty="0" smtClean="0"/>
              <a:t>तन्मय</a:t>
            </a:r>
          </a:p>
          <a:p>
            <a:pPr marL="342900" indent="-342900">
              <a:buAutoNum type="arabicPeriod"/>
            </a:pPr>
            <a:endParaRPr lang="hi-IN" dirty="0" smtClean="0"/>
          </a:p>
          <a:p>
            <a:pPr marL="342900" indent="-342900">
              <a:buFont typeface="+mj-lt"/>
              <a:buAutoNum type="arabicPeriod"/>
            </a:pPr>
            <a:r>
              <a:rPr lang="hi-IN" dirty="0" smtClean="0"/>
              <a:t>तत् </a:t>
            </a:r>
            <a:r>
              <a:rPr lang="en-IN" dirty="0" smtClean="0"/>
              <a:t>+</a:t>
            </a:r>
            <a:r>
              <a:rPr lang="hi-IN" dirty="0" smtClean="0"/>
              <a:t> न </a:t>
            </a:r>
            <a:r>
              <a:rPr lang="en-IN" dirty="0" smtClean="0"/>
              <a:t>= </a:t>
            </a:r>
            <a:r>
              <a:rPr lang="hi-IN" dirty="0" smtClean="0"/>
              <a:t>तन्न</a:t>
            </a:r>
          </a:p>
          <a:p>
            <a:pPr marL="342900" indent="-342900">
              <a:buAutoNum type="arabicPeriod"/>
            </a:pPr>
            <a:endParaRPr lang="hi-IN" dirty="0" smtClean="0"/>
          </a:p>
          <a:p>
            <a:pPr marL="342900" indent="-342900">
              <a:buFont typeface="+mj-lt"/>
              <a:buAutoNum type="arabicPeriod"/>
            </a:pPr>
            <a:r>
              <a:rPr lang="hi-IN" dirty="0" smtClean="0"/>
              <a:t>जगत् </a:t>
            </a:r>
            <a:r>
              <a:rPr lang="en-IN" dirty="0" smtClean="0"/>
              <a:t>+</a:t>
            </a:r>
            <a:r>
              <a:rPr lang="hi-IN" dirty="0" smtClean="0"/>
              <a:t>नाथ </a:t>
            </a:r>
            <a:r>
              <a:rPr lang="en-IN" dirty="0" smtClean="0"/>
              <a:t>=</a:t>
            </a:r>
            <a:r>
              <a:rPr lang="hi-IN" dirty="0" smtClean="0"/>
              <a:t> जगन्नाथ</a:t>
            </a:r>
          </a:p>
          <a:p>
            <a:pPr marL="342900" indent="-342900">
              <a:buAutoNum type="arabicPeriod"/>
            </a:pPr>
            <a:endParaRPr lang="hi-IN" dirty="0" smtClean="0"/>
          </a:p>
          <a:p>
            <a:pPr marL="342900" indent="-342900">
              <a:buFont typeface="+mj-lt"/>
              <a:buAutoNum type="arabicPeriod"/>
            </a:pPr>
            <a:r>
              <a:rPr lang="hi-IN" dirty="0" smtClean="0"/>
              <a:t>षट् </a:t>
            </a:r>
            <a:r>
              <a:rPr lang="en-IN" dirty="0" smtClean="0"/>
              <a:t>+</a:t>
            </a:r>
            <a:r>
              <a:rPr lang="hi-IN" dirty="0" smtClean="0"/>
              <a:t> मास </a:t>
            </a:r>
            <a:r>
              <a:rPr lang="en-IN" dirty="0" smtClean="0"/>
              <a:t>=</a:t>
            </a:r>
            <a:r>
              <a:rPr lang="hi-IN" dirty="0" smtClean="0"/>
              <a:t> षण्मास</a:t>
            </a:r>
          </a:p>
          <a:p>
            <a:pPr marL="342900" indent="-342900">
              <a:buAutoNum type="arabicPeriod"/>
            </a:pPr>
            <a:endParaRPr lang="hi-IN" dirty="0" smtClean="0"/>
          </a:p>
          <a:p>
            <a:pPr marL="342900" indent="-342900">
              <a:buFont typeface="+mj-lt"/>
              <a:buAutoNum type="arabicPeriod"/>
            </a:pPr>
            <a:r>
              <a:rPr lang="hi-IN" dirty="0" smtClean="0"/>
              <a:t>उत् </a:t>
            </a:r>
            <a:r>
              <a:rPr lang="en-IN" dirty="0" smtClean="0"/>
              <a:t>+</a:t>
            </a:r>
            <a:r>
              <a:rPr lang="hi-IN" dirty="0" smtClean="0"/>
              <a:t> नति </a:t>
            </a:r>
            <a:r>
              <a:rPr lang="en-IN" dirty="0" smtClean="0"/>
              <a:t>=</a:t>
            </a:r>
            <a:r>
              <a:rPr lang="hi-IN" dirty="0" smtClean="0"/>
              <a:t> उन्नति</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280920" cy="5632311"/>
          </a:xfrm>
          <a:prstGeom prst="rect">
            <a:avLst/>
          </a:prstGeom>
          <a:noFill/>
        </p:spPr>
        <p:txBody>
          <a:bodyPr wrap="square" rtlCol="0">
            <a:spAutoFit/>
          </a:bodyPr>
          <a:lstStyle/>
          <a:p>
            <a:r>
              <a:rPr lang="hi-IN" sz="2400" b="1" dirty="0" smtClean="0">
                <a:solidFill>
                  <a:srgbClr val="FF0000"/>
                </a:solidFill>
              </a:rPr>
              <a:t>अनुनासिक संधि(2) -</a:t>
            </a:r>
          </a:p>
          <a:p>
            <a:endParaRPr lang="hi-IN" dirty="0" smtClean="0"/>
          </a:p>
          <a:p>
            <a:r>
              <a:rPr lang="hi-IN" sz="2200" dirty="0" smtClean="0">
                <a:solidFill>
                  <a:srgbClr val="00B0F0"/>
                </a:solidFill>
              </a:rPr>
              <a:t>यदि म् के बाद कोई भी व्यंजन हो तो म् अनुस्वार (अं) में बदल जाता है।</a:t>
            </a:r>
          </a:p>
          <a:p>
            <a:endParaRPr lang="hi-IN" dirty="0" smtClean="0"/>
          </a:p>
          <a:p>
            <a:r>
              <a:rPr lang="hi-IN" dirty="0" smtClean="0"/>
              <a:t>जैसे- </a:t>
            </a:r>
          </a:p>
          <a:p>
            <a:endParaRPr lang="hi-IN" dirty="0" smtClean="0"/>
          </a:p>
          <a:p>
            <a:r>
              <a:rPr lang="hi-IN" sz="2000" dirty="0" smtClean="0"/>
              <a:t>सम् </a:t>
            </a:r>
            <a:r>
              <a:rPr lang="en-IN" sz="2000" dirty="0" smtClean="0"/>
              <a:t>+</a:t>
            </a:r>
            <a:r>
              <a:rPr lang="hi-IN" sz="2000" dirty="0" smtClean="0"/>
              <a:t>कल्प </a:t>
            </a:r>
            <a:r>
              <a:rPr lang="en-IN" sz="2000" dirty="0" smtClean="0"/>
              <a:t>= </a:t>
            </a:r>
            <a:r>
              <a:rPr lang="hi-IN" sz="2000" dirty="0" smtClean="0"/>
              <a:t>संकल्प</a:t>
            </a:r>
          </a:p>
          <a:p>
            <a:endParaRPr lang="hi-IN" sz="2000" dirty="0" smtClean="0"/>
          </a:p>
          <a:p>
            <a:r>
              <a:rPr lang="hi-IN" sz="2000" dirty="0" smtClean="0"/>
              <a:t>सम् </a:t>
            </a:r>
            <a:r>
              <a:rPr lang="en-IN" sz="2000" dirty="0" smtClean="0"/>
              <a:t>+</a:t>
            </a:r>
            <a:r>
              <a:rPr lang="hi-IN" sz="2000" dirty="0" smtClean="0"/>
              <a:t>चय </a:t>
            </a:r>
            <a:r>
              <a:rPr lang="en-IN" sz="2000" dirty="0" smtClean="0"/>
              <a:t>= </a:t>
            </a:r>
            <a:r>
              <a:rPr lang="hi-IN" sz="2000" dirty="0" smtClean="0"/>
              <a:t>संचय</a:t>
            </a:r>
            <a:endParaRPr lang="en-IN" sz="2000" dirty="0" smtClean="0"/>
          </a:p>
          <a:p>
            <a:endParaRPr lang="hi-IN" sz="2000" dirty="0" smtClean="0"/>
          </a:p>
          <a:p>
            <a:r>
              <a:rPr lang="hi-IN" sz="2000" dirty="0" smtClean="0"/>
              <a:t>सम् </a:t>
            </a:r>
            <a:r>
              <a:rPr lang="en-IN" sz="2000" dirty="0" smtClean="0"/>
              <a:t>+</a:t>
            </a:r>
            <a:r>
              <a:rPr lang="hi-IN" sz="2000" dirty="0" smtClean="0"/>
              <a:t>तोष </a:t>
            </a:r>
            <a:r>
              <a:rPr lang="en-IN" sz="2000" dirty="0" smtClean="0"/>
              <a:t>= </a:t>
            </a:r>
            <a:r>
              <a:rPr lang="hi-IN" sz="2000" dirty="0" smtClean="0"/>
              <a:t>संतोष</a:t>
            </a:r>
            <a:endParaRPr lang="en-IN" sz="2000" dirty="0" smtClean="0"/>
          </a:p>
          <a:p>
            <a:endParaRPr lang="hi-IN" sz="2000" dirty="0" smtClean="0"/>
          </a:p>
          <a:p>
            <a:r>
              <a:rPr lang="hi-IN" sz="2000" dirty="0" smtClean="0"/>
              <a:t>सम् </a:t>
            </a:r>
            <a:r>
              <a:rPr lang="en-IN" sz="2000" dirty="0" smtClean="0"/>
              <a:t>+</a:t>
            </a:r>
            <a:r>
              <a:rPr lang="hi-IN" sz="2000" dirty="0" smtClean="0"/>
              <a:t>बंध</a:t>
            </a:r>
            <a:r>
              <a:rPr lang="en-IN" sz="2000" dirty="0" smtClean="0"/>
              <a:t>= </a:t>
            </a:r>
            <a:r>
              <a:rPr lang="hi-IN" sz="2000" dirty="0" smtClean="0"/>
              <a:t>संबंध</a:t>
            </a:r>
            <a:endParaRPr lang="en-IN" sz="2000" dirty="0" smtClean="0"/>
          </a:p>
          <a:p>
            <a:endParaRPr lang="hi-IN" sz="2000" dirty="0" smtClean="0"/>
          </a:p>
          <a:p>
            <a:r>
              <a:rPr lang="hi-IN" sz="2000" dirty="0" smtClean="0"/>
              <a:t>सम् </a:t>
            </a:r>
            <a:r>
              <a:rPr lang="en-IN" sz="2000" dirty="0" smtClean="0"/>
              <a:t>+</a:t>
            </a:r>
            <a:r>
              <a:rPr lang="hi-IN" sz="2000" dirty="0" smtClean="0"/>
              <a:t>पूर्ण </a:t>
            </a:r>
            <a:r>
              <a:rPr lang="en-IN" sz="2000" dirty="0" smtClean="0"/>
              <a:t>= </a:t>
            </a:r>
            <a:r>
              <a:rPr lang="hi-IN" sz="2000" dirty="0" smtClean="0"/>
              <a:t>संपूर्ण</a:t>
            </a:r>
            <a:endParaRPr lang="en-IN" sz="2000" dirty="0" smtClean="0"/>
          </a:p>
          <a:p>
            <a:endParaRPr lang="hi-IN" sz="2000" dirty="0" smtClean="0"/>
          </a:p>
          <a:p>
            <a:r>
              <a:rPr lang="hi-IN" sz="2000" dirty="0" smtClean="0"/>
              <a:t>सम् </a:t>
            </a:r>
            <a:r>
              <a:rPr lang="en-IN" sz="2000" dirty="0" smtClean="0"/>
              <a:t>+</a:t>
            </a:r>
            <a:r>
              <a:rPr lang="hi-IN" sz="2000" dirty="0" smtClean="0"/>
              <a:t>योग </a:t>
            </a:r>
            <a:r>
              <a:rPr lang="en-IN" sz="2000" dirty="0" smtClean="0"/>
              <a:t>=</a:t>
            </a:r>
            <a:r>
              <a:rPr lang="hi-IN" sz="2000" dirty="0" smtClean="0"/>
              <a:t> संयोग</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Words>
  <Application>Microsoft Office PowerPoint</Application>
  <PresentationFormat>On-screen Show (4:3)</PresentationFormat>
  <Paragraphs>46</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Slide 1</vt:lpstr>
      <vt:lpstr>Slide 2</vt:lpstr>
      <vt:lpstr>Slide 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1</cp:revision>
  <dcterms:created xsi:type="dcterms:W3CDTF">2017-10-18T09:48:56Z</dcterms:created>
  <dcterms:modified xsi:type="dcterms:W3CDTF">2017-10-20T09:42:31Z</dcterms:modified>
</cp:coreProperties>
</file>