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5AB6EF5-7939-4501-83AF-803C39E3FA63}" type="datetimeFigureOut">
              <a:rPr lang="en-IN" smtClean="0"/>
              <a:pPr/>
              <a:t>24-12-2016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775212F-E5BD-417F-8CE7-118C2BA7A9A1}"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B6EF5-7939-4501-83AF-803C39E3FA63}" type="datetimeFigureOut">
              <a:rPr lang="en-IN" smtClean="0"/>
              <a:pPr/>
              <a:t>24-12-2016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75212F-E5BD-417F-8CE7-118C2BA7A9A1}"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99392"/>
            <a:ext cx="7848872" cy="7294305"/>
          </a:xfrm>
          <a:prstGeom prst="rect">
            <a:avLst/>
          </a:prstGeom>
          <a:noFill/>
        </p:spPr>
        <p:txBody>
          <a:bodyPr wrap="square" rtlCol="0">
            <a:spAutoFit/>
          </a:bodyPr>
          <a:lstStyle/>
          <a:p>
            <a:r>
              <a:rPr lang="en-IN" dirty="0" smtClean="0"/>
              <a:t>			</a:t>
            </a:r>
            <a:r>
              <a:rPr lang="en-IN" dirty="0" smtClean="0">
                <a:solidFill>
                  <a:srgbClr val="002060"/>
                </a:solidFill>
              </a:rPr>
              <a:t>	</a:t>
            </a:r>
            <a:r>
              <a:rPr lang="hi-IN" sz="2800" b="1" dirty="0" smtClean="0">
                <a:solidFill>
                  <a:srgbClr val="002060"/>
                </a:solidFill>
              </a:rPr>
              <a:t>प्रत्यय</a:t>
            </a:r>
            <a:endParaRPr lang="en-IN" sz="2800" b="1" dirty="0" smtClean="0">
              <a:solidFill>
                <a:srgbClr val="002060"/>
              </a:solidFill>
            </a:endParaRPr>
          </a:p>
          <a:p>
            <a:endParaRPr lang="en-IN" sz="2000" dirty="0" smtClean="0"/>
          </a:p>
          <a:p>
            <a:r>
              <a:rPr lang="hi-IN" sz="2000" b="1" u="sng" dirty="0" smtClean="0">
                <a:solidFill>
                  <a:srgbClr val="FF0000"/>
                </a:solidFill>
              </a:rPr>
              <a:t>क्त प्रत्यय- </a:t>
            </a:r>
            <a:r>
              <a:rPr lang="hi-IN" sz="2000" dirty="0" smtClean="0"/>
              <a:t>इस प्रत्यय का प्रयोग भूतकाल के अर्थ में प्रयोग करते हैं। क्त प्रत्यय का प्रयोग के समय मात्र </a:t>
            </a:r>
            <a:r>
              <a:rPr lang="en-IN" sz="2000" dirty="0" smtClean="0"/>
              <a:t>‘ </a:t>
            </a:r>
            <a:r>
              <a:rPr lang="hi-IN" sz="2000" dirty="0"/>
              <a:t>त</a:t>
            </a:r>
            <a:r>
              <a:rPr lang="en-IN" sz="2000" dirty="0" smtClean="0"/>
              <a:t>‘</a:t>
            </a:r>
            <a:r>
              <a:rPr lang="hi-IN" sz="2000" dirty="0" smtClean="0"/>
              <a:t> शेष रहता है। क्त प्रत्ययांत के शब्द रूप पुल्लिंग में राम के समान, स्त्रीलिंग में रमा के समान और नपुंसकलिंग में फल के समान रूप चलते हैं। जैसे-</a:t>
            </a:r>
          </a:p>
          <a:p>
            <a:endParaRPr lang="hi-IN" sz="2000" dirty="0"/>
          </a:p>
          <a:p>
            <a:r>
              <a:rPr lang="hi-IN" sz="2400" dirty="0" smtClean="0">
                <a:solidFill>
                  <a:srgbClr val="0070C0"/>
                </a:solidFill>
              </a:rPr>
              <a:t>धातु 			प्रत्यय सहित</a:t>
            </a:r>
          </a:p>
          <a:p>
            <a:endParaRPr lang="hi-IN" sz="2000" dirty="0"/>
          </a:p>
          <a:p>
            <a:pPr marL="457200" indent="-457200">
              <a:buFont typeface="+mj-lt"/>
              <a:buAutoNum type="arabicPeriod"/>
            </a:pPr>
            <a:r>
              <a:rPr lang="hi-IN" sz="2000" dirty="0" smtClean="0"/>
              <a:t>कुप्			कुपितः (गुस्सा हुआ)</a:t>
            </a:r>
          </a:p>
          <a:p>
            <a:pPr marL="457200" indent="-457200">
              <a:buFont typeface="+mj-lt"/>
              <a:buAutoNum type="arabicPeriod"/>
            </a:pPr>
            <a:r>
              <a:rPr lang="hi-IN" sz="2000" dirty="0" smtClean="0"/>
              <a:t>क्रीड्			क्रीडितः (खेला)</a:t>
            </a:r>
          </a:p>
          <a:p>
            <a:pPr marL="457200" indent="-457200">
              <a:buFont typeface="+mj-lt"/>
              <a:buAutoNum type="arabicPeriod"/>
            </a:pPr>
            <a:r>
              <a:rPr lang="hi-IN" sz="2000" dirty="0" smtClean="0"/>
              <a:t>गा			गीतः ( गाया)</a:t>
            </a:r>
          </a:p>
          <a:p>
            <a:pPr marL="457200" indent="-457200">
              <a:buFont typeface="+mj-lt"/>
              <a:buAutoNum type="arabicPeriod"/>
            </a:pPr>
            <a:r>
              <a:rPr lang="hi-IN" sz="2000" dirty="0" smtClean="0"/>
              <a:t>चल्			चलितः (चला)</a:t>
            </a:r>
          </a:p>
          <a:p>
            <a:pPr marL="457200" indent="-457200">
              <a:buFont typeface="+mj-lt"/>
              <a:buAutoNum type="arabicPeriod"/>
            </a:pPr>
            <a:r>
              <a:rPr lang="hi-IN" sz="2000" dirty="0" smtClean="0"/>
              <a:t>चिंत्			चिंतितः (चिन्तन किया)</a:t>
            </a:r>
          </a:p>
          <a:p>
            <a:pPr marL="457200" indent="-457200">
              <a:buFont typeface="+mj-lt"/>
              <a:buAutoNum type="arabicPeriod"/>
            </a:pPr>
            <a:r>
              <a:rPr lang="hi-IN" sz="2000" dirty="0" smtClean="0"/>
              <a:t>ज्ञा			ज्ञातः ( जाना)</a:t>
            </a:r>
          </a:p>
          <a:p>
            <a:pPr marL="457200" indent="-457200">
              <a:buFont typeface="+mj-lt"/>
              <a:buAutoNum type="arabicPeriod"/>
            </a:pPr>
            <a:r>
              <a:rPr lang="hi-IN" sz="2000" dirty="0" smtClean="0"/>
              <a:t>नम्			नतः ( नमा)</a:t>
            </a:r>
          </a:p>
          <a:p>
            <a:pPr marL="457200" indent="-457200">
              <a:buFont typeface="+mj-lt"/>
              <a:buAutoNum type="arabicPeriod"/>
            </a:pPr>
            <a:r>
              <a:rPr lang="hi-IN" sz="2000" dirty="0" smtClean="0"/>
              <a:t>नी			नीतः (लाया)</a:t>
            </a:r>
          </a:p>
          <a:p>
            <a:pPr marL="457200" indent="-457200">
              <a:buFont typeface="+mj-lt"/>
              <a:buAutoNum type="arabicPeriod"/>
            </a:pPr>
            <a:r>
              <a:rPr lang="hi-IN" sz="2000" dirty="0" smtClean="0"/>
              <a:t>पठ्			पठितः (पढ़ा)</a:t>
            </a:r>
          </a:p>
          <a:p>
            <a:pPr marL="457200" indent="-457200">
              <a:buFont typeface="+mj-lt"/>
              <a:buAutoNum type="arabicPeriod"/>
            </a:pPr>
            <a:r>
              <a:rPr lang="hi-IN" sz="2000" dirty="0" smtClean="0"/>
              <a:t>पत्			पतितः (गिरा)</a:t>
            </a:r>
          </a:p>
          <a:p>
            <a:pPr marL="457200" indent="-457200">
              <a:buFont typeface="+mj-lt"/>
              <a:buAutoNum type="arabicPeriod"/>
            </a:pPr>
            <a:r>
              <a:rPr lang="hi-IN" sz="2000" dirty="0" smtClean="0"/>
              <a:t>रक्ष्			रक्षितः (रक्षा की)</a:t>
            </a:r>
          </a:p>
          <a:p>
            <a:pPr marL="457200" indent="-457200">
              <a:buFont typeface="+mj-lt"/>
              <a:buAutoNum type="arabicPeriod"/>
            </a:pPr>
            <a:r>
              <a:rPr lang="hi-IN" sz="2000" dirty="0" smtClean="0"/>
              <a:t>लिख्		लिखितः ( लिखा)</a:t>
            </a:r>
          </a:p>
          <a:p>
            <a:pPr marL="457200" indent="-457200">
              <a:buFont typeface="+mj-lt"/>
              <a:buAutoNum type="arabicPeriod"/>
            </a:pPr>
            <a:r>
              <a:rPr lang="hi-IN" sz="2000" dirty="0" smtClean="0"/>
              <a:t>कृ			कृतः ( किया)</a:t>
            </a:r>
          </a:p>
          <a:p>
            <a:endParaRPr lang="en-IN"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99392"/>
            <a:ext cx="8712968" cy="7571303"/>
          </a:xfrm>
          <a:prstGeom prst="rect">
            <a:avLst/>
          </a:prstGeom>
          <a:noFill/>
        </p:spPr>
        <p:txBody>
          <a:bodyPr wrap="square" rtlCol="0">
            <a:spAutoFit/>
          </a:bodyPr>
          <a:lstStyle/>
          <a:p>
            <a:r>
              <a:rPr lang="hi-IN" sz="2400" b="1" u="sng" dirty="0" smtClean="0">
                <a:solidFill>
                  <a:srgbClr val="FF0000"/>
                </a:solidFill>
              </a:rPr>
              <a:t>क्त्वा प्रत्यय</a:t>
            </a:r>
          </a:p>
          <a:p>
            <a:endParaRPr lang="hi-IN" dirty="0"/>
          </a:p>
          <a:p>
            <a:r>
              <a:rPr lang="hi-IN" sz="2000" dirty="0" smtClean="0"/>
              <a:t>कर या करके अर्थ में क्त्वा प्रत्यय का प्रयोग होता हो। क्त्वा प्रत्यय का त्वा शेष रहता है। इस प्रत्यय के साथ प्रयुक्त धातु अव्यय शब्द होते हैं और उनके कोई रूप नहीं चलते हैं। जैसे-</a:t>
            </a:r>
          </a:p>
          <a:p>
            <a:endParaRPr lang="hi-IN" sz="2400" dirty="0" smtClean="0">
              <a:solidFill>
                <a:srgbClr val="0070C0"/>
              </a:solidFill>
            </a:endParaRPr>
          </a:p>
          <a:p>
            <a:r>
              <a:rPr lang="hi-IN" sz="2400" dirty="0" smtClean="0">
                <a:solidFill>
                  <a:srgbClr val="0070C0"/>
                </a:solidFill>
              </a:rPr>
              <a:t>धातु			प्रत्यय सहित</a:t>
            </a:r>
            <a:endParaRPr lang="en-IN" sz="2400" dirty="0" smtClean="0">
              <a:solidFill>
                <a:srgbClr val="0070C0"/>
              </a:solidFill>
            </a:endParaRPr>
          </a:p>
          <a:p>
            <a:endParaRPr lang="hi-IN" sz="2000" dirty="0" smtClean="0">
              <a:solidFill>
                <a:srgbClr val="0070C0"/>
              </a:solidFill>
            </a:endParaRPr>
          </a:p>
          <a:p>
            <a:pPr marL="342900" indent="-342900">
              <a:buFont typeface="+mj-lt"/>
              <a:buAutoNum type="arabicPeriod"/>
            </a:pPr>
            <a:r>
              <a:rPr lang="hi-IN" sz="2000" dirty="0" smtClean="0"/>
              <a:t>पठ्			पठित्वा ( पढ़कर)</a:t>
            </a:r>
          </a:p>
          <a:p>
            <a:pPr marL="342900" indent="-342900">
              <a:buFont typeface="+mj-lt"/>
              <a:buAutoNum type="arabicPeriod"/>
            </a:pPr>
            <a:r>
              <a:rPr lang="hi-IN" sz="2000" dirty="0" smtClean="0"/>
              <a:t>लिख्			लेखित्वा (लिखकर)</a:t>
            </a:r>
          </a:p>
          <a:p>
            <a:pPr marL="342900" indent="-342900">
              <a:buFont typeface="+mj-lt"/>
              <a:buAutoNum type="arabicPeriod"/>
            </a:pPr>
            <a:r>
              <a:rPr lang="hi-IN" sz="2000" dirty="0" smtClean="0"/>
              <a:t>क्रीड्			क्रीडित्वा (खेलकर)</a:t>
            </a:r>
          </a:p>
          <a:p>
            <a:pPr marL="342900" indent="-342900">
              <a:buFont typeface="+mj-lt"/>
              <a:buAutoNum type="arabicPeriod"/>
            </a:pPr>
            <a:r>
              <a:rPr lang="hi-IN" sz="2000" dirty="0" smtClean="0"/>
              <a:t>गम्			गत्वा (जाकर)</a:t>
            </a:r>
          </a:p>
          <a:p>
            <a:pPr marL="342900" indent="-342900">
              <a:buFont typeface="+mj-lt"/>
              <a:buAutoNum type="arabicPeriod"/>
            </a:pPr>
            <a:r>
              <a:rPr lang="hi-IN" sz="2000" dirty="0" smtClean="0"/>
              <a:t>आगम्		आगत्वा (आकर)</a:t>
            </a:r>
          </a:p>
          <a:p>
            <a:pPr marL="342900" indent="-342900">
              <a:buFont typeface="+mj-lt"/>
              <a:buAutoNum type="arabicPeriod"/>
            </a:pPr>
            <a:r>
              <a:rPr lang="hi-IN" sz="2000" dirty="0" smtClean="0"/>
              <a:t>ज्ञा			ज्ञात्वा (जानकर)</a:t>
            </a:r>
          </a:p>
          <a:p>
            <a:pPr marL="342900" indent="-342900">
              <a:buFont typeface="+mj-lt"/>
              <a:buAutoNum type="arabicPeriod"/>
            </a:pPr>
            <a:r>
              <a:rPr lang="hi-IN" sz="2000" dirty="0" smtClean="0"/>
              <a:t>नम्			नत्वा (नमकर)</a:t>
            </a:r>
          </a:p>
          <a:p>
            <a:pPr marL="342900" indent="-342900">
              <a:buFont typeface="+mj-lt"/>
              <a:buAutoNum type="arabicPeriod"/>
            </a:pPr>
            <a:r>
              <a:rPr lang="hi-IN" sz="2000" dirty="0" smtClean="0"/>
              <a:t>पच्			पक्तवा (पकाकर)</a:t>
            </a:r>
          </a:p>
          <a:p>
            <a:pPr marL="342900" indent="-342900">
              <a:buFont typeface="+mj-lt"/>
              <a:buAutoNum type="arabicPeriod"/>
            </a:pPr>
            <a:r>
              <a:rPr lang="hi-IN" sz="2000" dirty="0" smtClean="0"/>
              <a:t>पत्			पतितत्वा (गिरकर)</a:t>
            </a:r>
          </a:p>
          <a:p>
            <a:pPr marL="342900" indent="-342900">
              <a:buFont typeface="+mj-lt"/>
              <a:buAutoNum type="arabicPeriod"/>
            </a:pPr>
            <a:r>
              <a:rPr lang="hi-IN" sz="2000" dirty="0" smtClean="0"/>
              <a:t>कुप्			कुपित्वा (क्रोधिक होकर)</a:t>
            </a:r>
          </a:p>
          <a:p>
            <a:pPr marL="342900" indent="-342900">
              <a:buFont typeface="+mj-lt"/>
              <a:buAutoNum type="arabicPeriod"/>
            </a:pPr>
            <a:r>
              <a:rPr lang="hi-IN" sz="2000" dirty="0" smtClean="0"/>
              <a:t>चल्			चलित्वा (चलकर)</a:t>
            </a:r>
          </a:p>
          <a:p>
            <a:pPr marL="342900" indent="-342900">
              <a:buFont typeface="+mj-lt"/>
              <a:buAutoNum type="arabicPeriod"/>
            </a:pPr>
            <a:r>
              <a:rPr lang="hi-IN" sz="2000" dirty="0" smtClean="0"/>
              <a:t>भू			भूत्वा ( होकर)</a:t>
            </a:r>
          </a:p>
          <a:p>
            <a:pPr marL="342900" indent="-342900">
              <a:buFont typeface="+mj-lt"/>
              <a:buAutoNum type="arabicPeriod"/>
            </a:pPr>
            <a:r>
              <a:rPr lang="hi-IN" sz="2000" dirty="0" smtClean="0"/>
              <a:t>पा			पीत्वा (पीकर)</a:t>
            </a:r>
          </a:p>
          <a:p>
            <a:pPr marL="342900" indent="-342900">
              <a:buFont typeface="+mj-lt"/>
              <a:buAutoNum type="arabicPeriod"/>
            </a:pPr>
            <a:r>
              <a:rPr lang="hi-IN" sz="2000" dirty="0" smtClean="0"/>
              <a:t>खाद्			खादित्वा (खाकर)</a:t>
            </a:r>
          </a:p>
          <a:p>
            <a:pPr marL="342900" indent="-342900">
              <a:buFont typeface="+mj-lt"/>
              <a:buAutoNum type="arabicPeriod"/>
            </a:pPr>
            <a:endParaRPr lang="hi-IN" dirty="0" smtClean="0"/>
          </a:p>
          <a:p>
            <a:pPr marL="342900" indent="-342900">
              <a:buFont typeface="+mj-lt"/>
              <a:buAutoNum type="arabicPeriod"/>
            </a:pP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8676456" cy="6524863"/>
          </a:xfrm>
          <a:prstGeom prst="rect">
            <a:avLst/>
          </a:prstGeom>
          <a:noFill/>
        </p:spPr>
        <p:txBody>
          <a:bodyPr wrap="square" rtlCol="0">
            <a:spAutoFit/>
          </a:bodyPr>
          <a:lstStyle/>
          <a:p>
            <a:r>
              <a:rPr lang="hi-IN" sz="2400" b="1" u="sng" dirty="0" smtClean="0">
                <a:solidFill>
                  <a:srgbClr val="FF0000"/>
                </a:solidFill>
              </a:rPr>
              <a:t>ल्युट् प्रत्यय</a:t>
            </a:r>
          </a:p>
          <a:p>
            <a:endParaRPr lang="hi-IN" dirty="0" smtClean="0"/>
          </a:p>
          <a:p>
            <a:r>
              <a:rPr lang="hi-IN" sz="2000" dirty="0" smtClean="0"/>
              <a:t>यह प्रत्यय भाववाचक शब्द बनाने के लिये धातु में लगते हैं।ल्युट प्रत्यय का अन शेष बचता है। ल्युट् प्रत्ययांत शब्द नपुंसकलिंग में ही चलते हैं।जैसे-</a:t>
            </a:r>
          </a:p>
          <a:p>
            <a:endParaRPr lang="hi-IN" sz="2000" dirty="0" smtClean="0"/>
          </a:p>
          <a:p>
            <a:r>
              <a:rPr lang="hi-IN" sz="2400" dirty="0" smtClean="0">
                <a:solidFill>
                  <a:srgbClr val="0070C0"/>
                </a:solidFill>
              </a:rPr>
              <a:t>धातु			प्रत्यय सहित</a:t>
            </a:r>
            <a:endParaRPr lang="en-IN" sz="2400" dirty="0" smtClean="0">
              <a:solidFill>
                <a:srgbClr val="0070C0"/>
              </a:solidFill>
            </a:endParaRPr>
          </a:p>
          <a:p>
            <a:endParaRPr lang="hi-IN" sz="2000" dirty="0" smtClean="0"/>
          </a:p>
          <a:p>
            <a:r>
              <a:rPr lang="hi-IN" sz="2000" dirty="0" smtClean="0"/>
              <a:t>पठ्			पठ </a:t>
            </a:r>
            <a:r>
              <a:rPr lang="en-IN" sz="2000" dirty="0" smtClean="0"/>
              <a:t>+</a:t>
            </a:r>
            <a:r>
              <a:rPr lang="hi-IN" sz="2000" dirty="0" smtClean="0"/>
              <a:t>अन </a:t>
            </a:r>
            <a:r>
              <a:rPr lang="en-IN" sz="2000" dirty="0" smtClean="0"/>
              <a:t>=</a:t>
            </a:r>
            <a:r>
              <a:rPr lang="hi-IN" sz="2000" dirty="0" smtClean="0"/>
              <a:t>पठनम् (पढ़ना)</a:t>
            </a:r>
          </a:p>
          <a:p>
            <a:r>
              <a:rPr lang="hi-IN" sz="2000" dirty="0" smtClean="0"/>
              <a:t>लिख्			लेखनम् (लिखना)</a:t>
            </a:r>
          </a:p>
          <a:p>
            <a:r>
              <a:rPr lang="hi-IN" sz="2000" dirty="0" smtClean="0"/>
              <a:t>क्रीड्			क्रीडनम् (खेलना)</a:t>
            </a:r>
          </a:p>
          <a:p>
            <a:r>
              <a:rPr lang="hi-IN" sz="2000" dirty="0" smtClean="0"/>
              <a:t>ज्ञा			ज्ञानम् (जानना)</a:t>
            </a:r>
            <a:endParaRPr lang="en-IN" sz="2000" dirty="0" smtClean="0"/>
          </a:p>
          <a:p>
            <a:r>
              <a:rPr lang="hi-IN" sz="2000" dirty="0" smtClean="0"/>
              <a:t>पच्			पचनम् (पकाना)</a:t>
            </a:r>
          </a:p>
          <a:p>
            <a:r>
              <a:rPr lang="hi-IN" sz="2000" dirty="0" smtClean="0"/>
              <a:t>पत्			पतनम् (गिरना)</a:t>
            </a:r>
          </a:p>
          <a:p>
            <a:r>
              <a:rPr lang="hi-IN" sz="2000" dirty="0" smtClean="0"/>
              <a:t>रक्ष्			रक्षणम् (रक्षा करना)</a:t>
            </a:r>
          </a:p>
          <a:p>
            <a:r>
              <a:rPr lang="hi-IN" sz="2000" dirty="0" smtClean="0"/>
              <a:t>नम्			नमनम् (नमन करना)</a:t>
            </a:r>
            <a:endParaRPr lang="en-IN" sz="2000" dirty="0" smtClean="0"/>
          </a:p>
          <a:p>
            <a:r>
              <a:rPr lang="hi-IN" sz="2000" dirty="0" smtClean="0"/>
              <a:t>गम्			गमनम् (जाना)</a:t>
            </a:r>
          </a:p>
          <a:p>
            <a:r>
              <a:rPr lang="hi-IN" sz="2000" dirty="0" smtClean="0"/>
              <a:t>आगम्			आगमनम् (आना)</a:t>
            </a:r>
          </a:p>
          <a:p>
            <a:r>
              <a:rPr lang="hi-IN" sz="2000" dirty="0" smtClean="0"/>
              <a:t>कृ			करणम् (करना)</a:t>
            </a:r>
          </a:p>
          <a:p>
            <a:r>
              <a:rPr lang="hi-IN" sz="2000" dirty="0" smtClean="0"/>
              <a:t>खाद्			खादनम्(खाना)</a:t>
            </a:r>
          </a:p>
          <a:p>
            <a:endParaRPr lang="hi-IN" dirty="0" smtClean="0"/>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75</Words>
  <Application>Microsoft Office PowerPoint</Application>
  <PresentationFormat>On-screen Show (4:3)</PresentationFormat>
  <Paragraphs>57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Slide 1</vt:lpstr>
      <vt:lpstr>Slide 2</vt:lpstr>
      <vt:lpstr>Slide 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17</cp:revision>
  <dcterms:created xsi:type="dcterms:W3CDTF">2016-12-21T13:27:05Z</dcterms:created>
  <dcterms:modified xsi:type="dcterms:W3CDTF">2016-12-24T12:52:56Z</dcterms:modified>
</cp:coreProperties>
</file>