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7EC6F-683B-4AB4-A510-18B6F6311972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430B-AEB0-45F4-81BE-F9AAE0173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7EC6F-683B-4AB4-A510-18B6F6311972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430B-AEB0-45F4-81BE-F9AAE0173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7EC6F-683B-4AB4-A510-18B6F6311972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430B-AEB0-45F4-81BE-F9AAE0173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7EC6F-683B-4AB4-A510-18B6F6311972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430B-AEB0-45F4-81BE-F9AAE0173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7EC6F-683B-4AB4-A510-18B6F6311972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430B-AEB0-45F4-81BE-F9AAE0173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7EC6F-683B-4AB4-A510-18B6F6311972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430B-AEB0-45F4-81BE-F9AAE0173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7EC6F-683B-4AB4-A510-18B6F6311972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430B-AEB0-45F4-81BE-F9AAE0173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7EC6F-683B-4AB4-A510-18B6F6311972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430B-AEB0-45F4-81BE-F9AAE0173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7EC6F-683B-4AB4-A510-18B6F6311972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430B-AEB0-45F4-81BE-F9AAE0173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7EC6F-683B-4AB4-A510-18B6F6311972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430B-AEB0-45F4-81BE-F9AAE0173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7EC6F-683B-4AB4-A510-18B6F6311972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F430B-AEB0-45F4-81BE-F9AAE017345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7EC6F-683B-4AB4-A510-18B6F6311972}" type="datetimeFigureOut">
              <a:rPr lang="en-US" smtClean="0"/>
              <a:t>1/18/2016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F430B-AEB0-45F4-81BE-F9AAE017345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282" y="0"/>
            <a:ext cx="7358115" cy="726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3200" dirty="0" smtClean="0"/>
              <a:t>			अभ्यासः</a:t>
            </a:r>
          </a:p>
          <a:p>
            <a:pPr marL="342900" indent="-342900">
              <a:buFont typeface="+mj-lt"/>
              <a:buAutoNum type="arabicPeriod"/>
            </a:pPr>
            <a:endParaRPr lang="hi-IN" dirty="0"/>
          </a:p>
          <a:p>
            <a:pPr marL="342900" indent="-342900">
              <a:buFont typeface="+mj-lt"/>
              <a:buAutoNum type="arabicPeriod"/>
            </a:pPr>
            <a:r>
              <a:rPr lang="hi-IN" sz="2000" dirty="0" smtClean="0"/>
              <a:t>वह स्वभाव से अच्छा है. (अच्छा-सुष्ठु)</a:t>
            </a:r>
          </a:p>
          <a:p>
            <a:pPr marL="342900" indent="-342900"/>
            <a:endParaRPr lang="hi-IN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2000" dirty="0" smtClean="0"/>
              <a:t>दोनो बालक सरलता से दौड़ते हैं. (दौड़ना- धावति)</a:t>
            </a:r>
          </a:p>
          <a:p>
            <a:pPr marL="342900" indent="-342900">
              <a:buFont typeface="+mj-lt"/>
              <a:buAutoNum type="arabicPeriod"/>
            </a:pPr>
            <a:endParaRPr lang="hi-IN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2000" dirty="0" smtClean="0"/>
              <a:t>राजा गुस्से से रसोइये को मारता है</a:t>
            </a:r>
          </a:p>
          <a:p>
            <a:pPr marL="342900" indent="-342900">
              <a:buFont typeface="+mj-lt"/>
              <a:buAutoNum type="arabicPeriod"/>
            </a:pPr>
            <a:endParaRPr lang="hi-IN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2000" dirty="0" smtClean="0"/>
              <a:t>लेखक खेद से पढ़ता है. (खेद- क्षुब्ध)</a:t>
            </a:r>
          </a:p>
          <a:p>
            <a:pPr marL="342900" indent="-342900">
              <a:buFont typeface="+mj-lt"/>
              <a:buAutoNum type="arabicPeriod"/>
            </a:pPr>
            <a:endParaRPr lang="hi-IN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2000" dirty="0" smtClean="0"/>
              <a:t>हम दोनो सुख से गाते हैं.</a:t>
            </a:r>
          </a:p>
          <a:p>
            <a:pPr marL="342900" indent="-342900">
              <a:buFont typeface="+mj-lt"/>
              <a:buAutoNum type="arabicPeriod"/>
            </a:pPr>
            <a:endParaRPr lang="hi-IN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2000" dirty="0" smtClean="0"/>
              <a:t>तुम सब दुख से क्यूँ काम करते हो.</a:t>
            </a:r>
          </a:p>
          <a:p>
            <a:pPr marL="342900" indent="-342900">
              <a:buFont typeface="+mj-lt"/>
              <a:buAutoNum type="arabicPeriod"/>
            </a:pPr>
            <a:endParaRPr lang="hi-IN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2000" dirty="0" smtClean="0"/>
              <a:t>दुर्जन बालकों से क्या लाभ.</a:t>
            </a:r>
            <a:r>
              <a:rPr lang="en-IN" sz="2000" dirty="0" smtClean="0"/>
              <a:t>?</a:t>
            </a:r>
            <a:endParaRPr lang="hi-IN" sz="2000" dirty="0" smtClean="0"/>
          </a:p>
          <a:p>
            <a:pPr marL="342900" indent="-342900">
              <a:buFont typeface="+mj-lt"/>
              <a:buAutoNum type="arabicPeriod"/>
            </a:pPr>
            <a:endParaRPr lang="hi-IN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2000" dirty="0" smtClean="0"/>
              <a:t>मूर्ख पुत्र से क्या प्रयोजन</a:t>
            </a:r>
            <a:r>
              <a:rPr lang="en-IN" sz="2000" dirty="0" smtClean="0"/>
              <a:t>?</a:t>
            </a:r>
            <a:endParaRPr lang="hi-IN" sz="2000" dirty="0" smtClean="0"/>
          </a:p>
          <a:p>
            <a:pPr marL="342900" indent="-342900">
              <a:buFont typeface="+mj-lt"/>
              <a:buAutoNum type="arabicPeriod"/>
            </a:pPr>
            <a:endParaRPr lang="hi-IN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2000" dirty="0" smtClean="0"/>
              <a:t>सम्यक दर्शन के बिना ज्ञान का क्या लाभ</a:t>
            </a:r>
            <a:r>
              <a:rPr lang="en-IN" sz="2000" dirty="0" smtClean="0"/>
              <a:t>?</a:t>
            </a:r>
            <a:endParaRPr lang="hi-IN" sz="2000" dirty="0" smtClean="0"/>
          </a:p>
          <a:p>
            <a:pPr marL="342900" indent="-342900">
              <a:buFont typeface="+mj-lt"/>
              <a:buAutoNum type="arabicPeriod"/>
            </a:pPr>
            <a:endParaRPr lang="hi-IN" sz="2000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2000" dirty="0" smtClean="0"/>
              <a:t>पुत्र दोनो हाथों से सरलता से लिखता है.</a:t>
            </a:r>
          </a:p>
          <a:p>
            <a:endParaRPr lang="hi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"/>
            <a:ext cx="9144000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just"/>
            <a:r>
              <a:rPr lang="hi-IN" sz="3600" dirty="0" smtClean="0">
                <a:solidFill>
                  <a:srgbClr val="660033"/>
                </a:solidFill>
              </a:rPr>
              <a:t>सम्प्रदानकारक-चतुर्थी विभक्तिः</a:t>
            </a:r>
          </a:p>
          <a:p>
            <a:pPr lvl="2" algn="just"/>
            <a:r>
              <a:rPr lang="hi-IN" dirty="0" smtClean="0"/>
              <a:t>	</a:t>
            </a:r>
          </a:p>
          <a:p>
            <a:r>
              <a:rPr lang="hi-IN" sz="2800" dirty="0" smtClean="0"/>
              <a:t>			</a:t>
            </a:r>
            <a:r>
              <a:rPr lang="hi-IN" sz="2800" dirty="0" smtClean="0">
                <a:solidFill>
                  <a:srgbClr val="000099"/>
                </a:solidFill>
              </a:rPr>
              <a:t>नियम</a:t>
            </a:r>
            <a:endParaRPr lang="hi-IN" sz="2800" dirty="0" smtClean="0"/>
          </a:p>
          <a:p>
            <a:endParaRPr lang="hi-IN" dirty="0"/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कर्ता जिसके लिए क्रिया करता है, वहाँ सम्प्रदान कारक का प्रयोग किया जाता है.</a:t>
            </a:r>
          </a:p>
          <a:p>
            <a:pPr marL="342900" indent="-342900"/>
            <a:r>
              <a:rPr lang="hi-IN" sz="2000" dirty="0" smtClean="0"/>
              <a:t>   </a:t>
            </a:r>
            <a:r>
              <a:rPr lang="hi-IN" sz="2000" dirty="0" smtClean="0">
                <a:solidFill>
                  <a:srgbClr val="003300"/>
                </a:solidFill>
              </a:rPr>
              <a:t>(पाचकः जनकाय भोजनं पचति)</a:t>
            </a:r>
          </a:p>
          <a:p>
            <a:pPr marL="342900" indent="-342900"/>
            <a:endParaRPr lang="hi-IN" sz="2000" dirty="0" smtClean="0"/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दान आदि क्रिया जिसके लिए की जाती है वहाँ सम्प्रदान कारक का प्रयोग किया जाता है</a:t>
            </a:r>
            <a:r>
              <a:rPr lang="hi-IN" sz="2000" dirty="0" smtClean="0"/>
              <a:t>. </a:t>
            </a:r>
            <a:r>
              <a:rPr lang="hi-IN" sz="2000" dirty="0" smtClean="0">
                <a:solidFill>
                  <a:srgbClr val="003300"/>
                </a:solidFill>
              </a:rPr>
              <a:t>(धनिकः रुग्णाय धनं ददाति</a:t>
            </a:r>
            <a:r>
              <a:rPr lang="hi-IN" sz="2000" dirty="0" smtClean="0"/>
              <a:t>)</a:t>
            </a:r>
          </a:p>
          <a:p>
            <a:pPr marL="342900" indent="-342900">
              <a:buAutoNum type="arabicPeriod"/>
            </a:pPr>
            <a:endParaRPr lang="hi-IN" sz="2000" dirty="0" smtClean="0"/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नमस्कार (नमः), आशीर्वाद (स्वस्ति), आहूति ( स्वाहा), पर्याप्त ( अलम्) इन शब्दों के साथ सम्प्रदान कारक का प्रयोग किया जाता है</a:t>
            </a:r>
            <a:r>
              <a:rPr lang="hi-IN" sz="2000" dirty="0" smtClean="0"/>
              <a:t>. </a:t>
            </a:r>
            <a:r>
              <a:rPr lang="hi-IN" sz="2000" dirty="0" smtClean="0">
                <a:solidFill>
                  <a:srgbClr val="003300"/>
                </a:solidFill>
              </a:rPr>
              <a:t>( शिक्षकाय नमः </a:t>
            </a:r>
            <a:r>
              <a:rPr lang="en-IN" sz="2000" dirty="0" smtClean="0">
                <a:solidFill>
                  <a:srgbClr val="003300"/>
                </a:solidFill>
              </a:rPr>
              <a:t>/ </a:t>
            </a:r>
            <a:r>
              <a:rPr lang="hi-IN" sz="2000" dirty="0" smtClean="0">
                <a:solidFill>
                  <a:srgbClr val="003300"/>
                </a:solidFill>
              </a:rPr>
              <a:t>शिष्याय स्वस्ति</a:t>
            </a:r>
            <a:r>
              <a:rPr lang="hi-IN" sz="2000" dirty="0" smtClean="0"/>
              <a:t>)</a:t>
            </a:r>
          </a:p>
          <a:p>
            <a:pPr marL="342900" indent="-342900">
              <a:buAutoNum type="arabicPeriod"/>
            </a:pPr>
            <a:endParaRPr lang="hi-IN" sz="2000" dirty="0" smtClean="0"/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जिससे क्रोध (क्रुध्यति</a:t>
            </a:r>
            <a:r>
              <a:rPr lang="en-IN" sz="2000" dirty="0" smtClean="0">
                <a:solidFill>
                  <a:srgbClr val="FF0000"/>
                </a:solidFill>
              </a:rPr>
              <a:t>/</a:t>
            </a:r>
            <a:r>
              <a:rPr lang="hi-IN" sz="2000" dirty="0" smtClean="0">
                <a:solidFill>
                  <a:srgbClr val="FF0000"/>
                </a:solidFill>
              </a:rPr>
              <a:t>कुप्यति), विरोध (द्रुह्यति), ईर्ष्या (ईर्ष्यति), बुराई करना (असूयति) करते हैं,वहाँ सम्प्रदान कारक का प्रयोग किया जाता है </a:t>
            </a:r>
            <a:r>
              <a:rPr lang="hi-IN" sz="2000" dirty="0" smtClean="0"/>
              <a:t>. </a:t>
            </a:r>
            <a:r>
              <a:rPr lang="en-IN" sz="2000" dirty="0" smtClean="0">
                <a:solidFill>
                  <a:srgbClr val="003300"/>
                </a:solidFill>
              </a:rPr>
              <a:t>(</a:t>
            </a:r>
            <a:r>
              <a:rPr lang="hi-IN" sz="2000" dirty="0" smtClean="0">
                <a:solidFill>
                  <a:srgbClr val="003300"/>
                </a:solidFill>
              </a:rPr>
              <a:t>नृपः दुर्जनेभ्यः कुप्यति</a:t>
            </a:r>
            <a:r>
              <a:rPr lang="en-IN" sz="2000" dirty="0">
                <a:solidFill>
                  <a:srgbClr val="003300"/>
                </a:solidFill>
              </a:rPr>
              <a:t>/</a:t>
            </a:r>
            <a:r>
              <a:rPr lang="hi-IN" sz="2000" dirty="0" smtClean="0">
                <a:solidFill>
                  <a:srgbClr val="003300"/>
                </a:solidFill>
              </a:rPr>
              <a:t>द्रुह्यति</a:t>
            </a:r>
            <a:r>
              <a:rPr lang="en-IN" sz="2000" dirty="0">
                <a:solidFill>
                  <a:srgbClr val="003300"/>
                </a:solidFill>
              </a:rPr>
              <a:t>/</a:t>
            </a:r>
            <a:r>
              <a:rPr lang="hi-IN" sz="2000" dirty="0" smtClean="0">
                <a:solidFill>
                  <a:srgbClr val="003300"/>
                </a:solidFill>
              </a:rPr>
              <a:t>असूयति</a:t>
            </a:r>
            <a:r>
              <a:rPr lang="en-IN" sz="2000" dirty="0" smtClean="0"/>
              <a:t>)</a:t>
            </a:r>
            <a:endParaRPr lang="hi-IN" sz="2000" dirty="0" smtClean="0"/>
          </a:p>
          <a:p>
            <a:pPr marL="342900" indent="-342900">
              <a:buAutoNum type="arabicPeriod"/>
            </a:pPr>
            <a:endParaRPr lang="hi-IN" sz="2000" dirty="0" smtClean="0"/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कहना (कथ्यति), निवेदन करना (निवेदयति), उपदेश देना (उपदिशति) , चाहना (स्पृहयति)</a:t>
            </a:r>
            <a:r>
              <a:rPr lang="en-IN" sz="2000" dirty="0" smtClean="0">
                <a:solidFill>
                  <a:srgbClr val="FF0000"/>
                </a:solidFill>
              </a:rPr>
              <a:t>, </a:t>
            </a:r>
            <a:r>
              <a:rPr lang="hi-IN" sz="2000" dirty="0" smtClean="0">
                <a:solidFill>
                  <a:srgbClr val="FF0000"/>
                </a:solidFill>
              </a:rPr>
              <a:t>इनके साथ सम्प्रदान कारक का प्रयोग किया जाता है. </a:t>
            </a:r>
            <a:r>
              <a:rPr lang="hi-IN" sz="2000" dirty="0" smtClean="0">
                <a:solidFill>
                  <a:srgbClr val="003300"/>
                </a:solidFill>
              </a:rPr>
              <a:t>( सन्तः बालाभ्याम् कथ्यति</a:t>
            </a:r>
            <a:r>
              <a:rPr lang="en-IN" sz="2000" dirty="0">
                <a:solidFill>
                  <a:srgbClr val="003300"/>
                </a:solidFill>
              </a:rPr>
              <a:t>/</a:t>
            </a:r>
            <a:r>
              <a:rPr lang="hi-IN" sz="2000" dirty="0" smtClean="0">
                <a:solidFill>
                  <a:srgbClr val="003300"/>
                </a:solidFill>
              </a:rPr>
              <a:t>निवेदयति</a:t>
            </a:r>
            <a:r>
              <a:rPr lang="en-IN" sz="2000" dirty="0" smtClean="0">
                <a:solidFill>
                  <a:srgbClr val="003300"/>
                </a:solidFill>
              </a:rPr>
              <a:t>/</a:t>
            </a:r>
            <a:r>
              <a:rPr lang="hi-IN" sz="2000" dirty="0" smtClean="0">
                <a:solidFill>
                  <a:srgbClr val="003300"/>
                </a:solidFill>
              </a:rPr>
              <a:t>उपदिशति</a:t>
            </a:r>
            <a:r>
              <a:rPr lang="en-IN" sz="2000" dirty="0" smtClean="0">
                <a:solidFill>
                  <a:srgbClr val="003300"/>
                </a:solidFill>
              </a:rPr>
              <a:t>/</a:t>
            </a:r>
            <a:r>
              <a:rPr lang="hi-IN" sz="2000" dirty="0" smtClean="0">
                <a:solidFill>
                  <a:srgbClr val="003300"/>
                </a:solidFill>
              </a:rPr>
              <a:t>स्पृहयति</a:t>
            </a:r>
            <a:r>
              <a:rPr lang="en-IN" sz="2000" dirty="0" smtClean="0">
                <a:solidFill>
                  <a:srgbClr val="003300"/>
                </a:solidFill>
              </a:rPr>
              <a:t>)</a:t>
            </a:r>
            <a:endParaRPr lang="hi-IN" sz="2000" dirty="0" smtClean="0">
              <a:solidFill>
                <a:srgbClr val="003300"/>
              </a:solidFill>
            </a:endParaRPr>
          </a:p>
          <a:p>
            <a:endParaRPr lang="hi-IN" dirty="0" smtClean="0"/>
          </a:p>
          <a:p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</Words>
  <Application>Microsoft Office PowerPoint</Application>
  <PresentationFormat>On-screen Show (4:3)</PresentationFormat>
  <Paragraphs>35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shrimant</dc:creator>
  <cp:lastModifiedBy>shrimant</cp:lastModifiedBy>
  <cp:revision>1</cp:revision>
  <dcterms:created xsi:type="dcterms:W3CDTF">2016-01-18T12:03:14Z</dcterms:created>
  <dcterms:modified xsi:type="dcterms:W3CDTF">2016-01-18T12:04:16Z</dcterms:modified>
</cp:coreProperties>
</file>