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00FF"/>
    <a:srgbClr val="66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9" d="100"/>
          <a:sy n="69" d="100"/>
        </p:scale>
        <p:origin x="-14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228EA-DA04-4F1F-90EF-97CDBCA0CEFE}" type="datetimeFigureOut">
              <a:rPr lang="en-US" smtClean="0"/>
              <a:pPr/>
              <a:t>11/5/2016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8921-AB15-441E-A442-676A6F2E103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228EA-DA04-4F1F-90EF-97CDBCA0CEFE}" type="datetimeFigureOut">
              <a:rPr lang="en-US" smtClean="0"/>
              <a:pPr/>
              <a:t>11/5/2016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8921-AB15-441E-A442-676A6F2E103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228EA-DA04-4F1F-90EF-97CDBCA0CEFE}" type="datetimeFigureOut">
              <a:rPr lang="en-US" smtClean="0"/>
              <a:pPr/>
              <a:t>11/5/2016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8921-AB15-441E-A442-676A6F2E103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228EA-DA04-4F1F-90EF-97CDBCA0CEFE}" type="datetimeFigureOut">
              <a:rPr lang="en-US" smtClean="0"/>
              <a:pPr/>
              <a:t>11/5/2016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8921-AB15-441E-A442-676A6F2E103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228EA-DA04-4F1F-90EF-97CDBCA0CEFE}" type="datetimeFigureOut">
              <a:rPr lang="en-US" smtClean="0"/>
              <a:pPr/>
              <a:t>11/5/2016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8921-AB15-441E-A442-676A6F2E103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228EA-DA04-4F1F-90EF-97CDBCA0CEFE}" type="datetimeFigureOut">
              <a:rPr lang="en-US" smtClean="0"/>
              <a:pPr/>
              <a:t>11/5/2016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8921-AB15-441E-A442-676A6F2E103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228EA-DA04-4F1F-90EF-97CDBCA0CEFE}" type="datetimeFigureOut">
              <a:rPr lang="en-US" smtClean="0"/>
              <a:pPr/>
              <a:t>11/5/2016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8921-AB15-441E-A442-676A6F2E103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228EA-DA04-4F1F-90EF-97CDBCA0CEFE}" type="datetimeFigureOut">
              <a:rPr lang="en-US" smtClean="0"/>
              <a:pPr/>
              <a:t>11/5/2016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8921-AB15-441E-A442-676A6F2E103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228EA-DA04-4F1F-90EF-97CDBCA0CEFE}" type="datetimeFigureOut">
              <a:rPr lang="en-US" smtClean="0"/>
              <a:pPr/>
              <a:t>11/5/2016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8921-AB15-441E-A442-676A6F2E103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228EA-DA04-4F1F-90EF-97CDBCA0CEFE}" type="datetimeFigureOut">
              <a:rPr lang="en-US" smtClean="0"/>
              <a:pPr/>
              <a:t>11/5/2016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8921-AB15-441E-A442-676A6F2E103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228EA-DA04-4F1F-90EF-97CDBCA0CEFE}" type="datetimeFigureOut">
              <a:rPr lang="en-US" smtClean="0"/>
              <a:pPr/>
              <a:t>11/5/2016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E8921-AB15-441E-A442-676A6F2E1038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228EA-DA04-4F1F-90EF-97CDBCA0CEFE}" type="datetimeFigureOut">
              <a:rPr lang="en-US" smtClean="0"/>
              <a:pPr/>
              <a:t>11/5/2016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1E8921-AB15-441E-A442-676A6F2E1038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4314" y="570913"/>
            <a:ext cx="8786842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6"/>
            <a:r>
              <a:rPr lang="en-IN" sz="3200" b="1" dirty="0" smtClean="0">
                <a:solidFill>
                  <a:srgbClr val="FF0000"/>
                </a:solidFill>
              </a:rPr>
              <a:t> </a:t>
            </a:r>
            <a:r>
              <a:rPr lang="hi-IN" sz="3200" b="1" dirty="0" smtClean="0">
                <a:solidFill>
                  <a:srgbClr val="FF0000"/>
                </a:solidFill>
              </a:rPr>
              <a:t>सर्वनाम शब्द</a:t>
            </a:r>
          </a:p>
          <a:p>
            <a:endParaRPr lang="hi-IN" dirty="0"/>
          </a:p>
          <a:p>
            <a:endParaRPr lang="hi-IN" dirty="0" smtClean="0"/>
          </a:p>
          <a:p>
            <a:r>
              <a:rPr lang="hi-IN" dirty="0" smtClean="0"/>
              <a:t>		</a:t>
            </a:r>
            <a:r>
              <a:rPr lang="hi-IN" sz="2400" b="1" dirty="0" smtClean="0">
                <a:solidFill>
                  <a:srgbClr val="00B050"/>
                </a:solidFill>
              </a:rPr>
              <a:t>पुल्लिंग		स्त्रीलिंग		नपुंसकलिंग</a:t>
            </a:r>
          </a:p>
          <a:p>
            <a:endParaRPr lang="hi-IN" dirty="0"/>
          </a:p>
          <a:p>
            <a:r>
              <a:rPr lang="hi-IN" sz="2400" b="1" dirty="0" smtClean="0">
                <a:solidFill>
                  <a:srgbClr val="FF0066"/>
                </a:solidFill>
              </a:rPr>
              <a:t>एकवचन</a:t>
            </a:r>
            <a:r>
              <a:rPr lang="hi-IN" sz="2400" dirty="0" smtClean="0">
                <a:solidFill>
                  <a:srgbClr val="FF0066"/>
                </a:solidFill>
              </a:rPr>
              <a:t> </a:t>
            </a:r>
            <a:r>
              <a:rPr lang="hi-IN" dirty="0" smtClean="0"/>
              <a:t>	</a:t>
            </a:r>
            <a:r>
              <a:rPr lang="hi-IN" sz="2300" b="1" dirty="0" smtClean="0">
                <a:solidFill>
                  <a:srgbClr val="0000FF"/>
                </a:solidFill>
              </a:rPr>
              <a:t>यः – जो	या – जो		यत् – जो</a:t>
            </a:r>
          </a:p>
          <a:p>
            <a:endParaRPr lang="hi-IN" b="1" dirty="0"/>
          </a:p>
          <a:p>
            <a:endParaRPr lang="hi-IN" dirty="0" smtClean="0"/>
          </a:p>
          <a:p>
            <a:r>
              <a:rPr lang="hi-IN" sz="2400" b="1" dirty="0" smtClean="0">
                <a:solidFill>
                  <a:srgbClr val="FF0066"/>
                </a:solidFill>
              </a:rPr>
              <a:t>द्विवचन</a:t>
            </a:r>
            <a:r>
              <a:rPr lang="hi-IN" sz="2400" b="1" dirty="0" smtClean="0"/>
              <a:t>	</a:t>
            </a:r>
            <a:r>
              <a:rPr lang="hi-IN" sz="2300" b="1" dirty="0" smtClean="0">
                <a:solidFill>
                  <a:srgbClr val="0000FF"/>
                </a:solidFill>
              </a:rPr>
              <a:t>यौ – जो 	ये – जो 		ये– जो</a:t>
            </a:r>
          </a:p>
          <a:p>
            <a:endParaRPr lang="hi-IN" dirty="0"/>
          </a:p>
          <a:p>
            <a:endParaRPr lang="hi-IN" dirty="0" smtClean="0"/>
          </a:p>
          <a:p>
            <a:r>
              <a:rPr lang="hi-IN" sz="2400" b="1" dirty="0" smtClean="0">
                <a:solidFill>
                  <a:srgbClr val="FF0066"/>
                </a:solidFill>
              </a:rPr>
              <a:t>बहुवचन</a:t>
            </a:r>
            <a:r>
              <a:rPr lang="hi-IN" b="1" dirty="0" smtClean="0"/>
              <a:t> 	</a:t>
            </a:r>
            <a:r>
              <a:rPr lang="hi-IN" sz="2300" b="1" dirty="0" smtClean="0">
                <a:solidFill>
                  <a:srgbClr val="0000FF"/>
                </a:solidFill>
              </a:rPr>
              <a:t>ये – जो		याः – जो		यानि- जो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44" y="-71462"/>
            <a:ext cx="9001156" cy="707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5"/>
            <a:r>
              <a:rPr lang="hi-IN" sz="2800" b="1" dirty="0" smtClean="0">
                <a:solidFill>
                  <a:srgbClr val="FF0000"/>
                </a:solidFill>
              </a:rPr>
              <a:t>जोड़ी बनाओ</a:t>
            </a:r>
          </a:p>
          <a:p>
            <a:endParaRPr lang="hi-IN" dirty="0" smtClean="0"/>
          </a:p>
          <a:p>
            <a:pPr lvl="4" algn="just"/>
            <a:r>
              <a:rPr lang="hi-IN" sz="2400" dirty="0" smtClean="0"/>
              <a:t>सः			शिष्याय</a:t>
            </a:r>
          </a:p>
          <a:p>
            <a:pPr lvl="4" algn="just"/>
            <a:endParaRPr lang="hi-IN" sz="2400" dirty="0" smtClean="0"/>
          </a:p>
          <a:p>
            <a:pPr lvl="4" algn="just"/>
            <a:r>
              <a:rPr lang="hi-IN" sz="2400" dirty="0" smtClean="0"/>
              <a:t>अभितः			ग्रामात्</a:t>
            </a:r>
          </a:p>
          <a:p>
            <a:pPr lvl="4" algn="just"/>
            <a:endParaRPr lang="hi-IN" sz="2400" dirty="0" smtClean="0"/>
          </a:p>
          <a:p>
            <a:pPr lvl="4" algn="just"/>
            <a:r>
              <a:rPr lang="hi-IN" sz="2400" dirty="0" smtClean="0"/>
              <a:t>सह			बालकाय</a:t>
            </a:r>
          </a:p>
          <a:p>
            <a:pPr lvl="4" algn="just"/>
            <a:endParaRPr lang="hi-IN" sz="2400" dirty="0" smtClean="0"/>
          </a:p>
          <a:p>
            <a:pPr lvl="4" algn="just"/>
            <a:r>
              <a:rPr lang="hi-IN" sz="2400" dirty="0" smtClean="0"/>
              <a:t>प्रयोजनं			पुस्तकस्य</a:t>
            </a:r>
          </a:p>
          <a:p>
            <a:pPr lvl="4" algn="just"/>
            <a:endParaRPr lang="hi-IN" sz="2400" dirty="0" smtClean="0"/>
          </a:p>
          <a:p>
            <a:pPr lvl="4" algn="just"/>
            <a:r>
              <a:rPr lang="hi-IN" sz="2400" dirty="0" smtClean="0"/>
              <a:t>स्वस्ति			कर्ताकारक</a:t>
            </a:r>
          </a:p>
          <a:p>
            <a:pPr lvl="4" algn="just"/>
            <a:endParaRPr lang="hi-IN" sz="2400" dirty="0" smtClean="0"/>
          </a:p>
          <a:p>
            <a:pPr lvl="4" algn="just"/>
            <a:r>
              <a:rPr lang="hi-IN" sz="2400" dirty="0" smtClean="0"/>
              <a:t>क्रुध्यति			जीवात्</a:t>
            </a:r>
          </a:p>
          <a:p>
            <a:pPr lvl="4" algn="just"/>
            <a:endParaRPr lang="hi-IN" sz="2400" dirty="0" smtClean="0"/>
          </a:p>
          <a:p>
            <a:pPr lvl="4" algn="just"/>
            <a:r>
              <a:rPr lang="hi-IN" sz="2400" dirty="0" smtClean="0"/>
              <a:t>बहिः			प्रकोष्ठं</a:t>
            </a:r>
          </a:p>
          <a:p>
            <a:pPr lvl="4" algn="just"/>
            <a:endParaRPr lang="hi-IN" sz="2400" dirty="0" smtClean="0"/>
          </a:p>
          <a:p>
            <a:pPr lvl="4" algn="just"/>
            <a:r>
              <a:rPr lang="hi-IN" sz="2400" dirty="0" smtClean="0"/>
              <a:t>अतिरिक्तः		जनकेन</a:t>
            </a:r>
          </a:p>
          <a:p>
            <a:pPr lvl="4" algn="just"/>
            <a:endParaRPr lang="hi-IN" sz="2400" dirty="0" smtClean="0"/>
          </a:p>
          <a:p>
            <a:pPr lvl="4" algn="just"/>
            <a:r>
              <a:rPr lang="hi-IN" sz="2400" dirty="0" smtClean="0"/>
              <a:t>उपरि			पुत्रेण</a:t>
            </a:r>
            <a:endParaRPr lang="en-IN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85728"/>
            <a:ext cx="9144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400" dirty="0" smtClean="0">
                <a:solidFill>
                  <a:srgbClr val="FF0000"/>
                </a:solidFill>
              </a:rPr>
              <a:t>निम्नलिखित शब्दों की सहायता से वाक्य बनाईये-</a:t>
            </a:r>
          </a:p>
          <a:p>
            <a:endParaRPr lang="hi-IN" dirty="0" smtClean="0"/>
          </a:p>
          <a:p>
            <a:endParaRPr lang="hi-IN" dirty="0" smtClean="0"/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00FF"/>
                </a:solidFill>
              </a:rPr>
              <a:t>अंतरा</a:t>
            </a:r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00FF"/>
                </a:solidFill>
              </a:rPr>
              <a:t>सर्वतः</a:t>
            </a:r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00FF"/>
                </a:solidFill>
              </a:rPr>
              <a:t>नमः</a:t>
            </a:r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00FF"/>
                </a:solidFill>
              </a:rPr>
              <a:t>ईर्ष्यति</a:t>
            </a:r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00FF"/>
                </a:solidFill>
              </a:rPr>
              <a:t>विना</a:t>
            </a:r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00FF"/>
                </a:solidFill>
              </a:rPr>
              <a:t>अपतत्</a:t>
            </a:r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00FF"/>
                </a:solidFill>
              </a:rPr>
              <a:t>एव</a:t>
            </a:r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00FF"/>
                </a:solidFill>
              </a:rPr>
              <a:t>यतोहि</a:t>
            </a:r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00FF"/>
                </a:solidFill>
              </a:rPr>
              <a:t>यः</a:t>
            </a:r>
          </a:p>
          <a:p>
            <a:pPr marL="342900" indent="-342900">
              <a:buAutoNum type="arabicPeriod"/>
            </a:pPr>
            <a:r>
              <a:rPr lang="hi-IN" sz="2800" b="1" dirty="0" smtClean="0">
                <a:solidFill>
                  <a:srgbClr val="0000FF"/>
                </a:solidFill>
              </a:rPr>
              <a:t>यत्र-तत्र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357166"/>
            <a:ext cx="8429684" cy="628654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hi-IN" sz="2400" dirty="0" smtClean="0">
                <a:solidFill>
                  <a:srgbClr val="0000FF"/>
                </a:solidFill>
              </a:rPr>
              <a:t>सही उत्तर दें</a:t>
            </a:r>
          </a:p>
          <a:p>
            <a:endParaRPr lang="hi-IN" dirty="0" smtClean="0"/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और-		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इसलिये-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क्या-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कौन-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कैसे-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कहाँ से-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समीप-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दुकानदार-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साड़ी-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कपड़े-</a:t>
            </a:r>
          </a:p>
          <a:p>
            <a:pPr marL="342900" indent="-342900">
              <a:buFont typeface="+mj-lt"/>
              <a:buAutoNum type="arabicPeriod"/>
            </a:pPr>
            <a:endParaRPr lang="hi-IN" sz="3200" b="1" dirty="0" smtClean="0">
              <a:solidFill>
                <a:srgbClr val="FF0066"/>
              </a:solidFill>
            </a:endParaRPr>
          </a:p>
          <a:p>
            <a:pPr marL="342900" indent="-342900">
              <a:buFont typeface="+mj-lt"/>
              <a:buAutoNum type="arabicPeriod"/>
            </a:pPr>
            <a:endParaRPr lang="hi-IN" sz="3200" b="1" dirty="0" smtClean="0">
              <a:solidFill>
                <a:srgbClr val="FF0066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घड़ी-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चम्मच-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लंगड़ा-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बचपन-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बूढ़ा-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सोना-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बगीचा-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खिड़की-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दरवाजा-</a:t>
            </a:r>
          </a:p>
          <a:p>
            <a:pPr marL="342900" indent="-342900">
              <a:buFont typeface="+mj-lt"/>
              <a:buAutoNum type="arabicPeriod"/>
            </a:pPr>
            <a:r>
              <a:rPr lang="hi-IN" sz="3200" b="1" dirty="0" smtClean="0">
                <a:solidFill>
                  <a:srgbClr val="FF0066"/>
                </a:solidFill>
              </a:rPr>
              <a:t>शहर- </a:t>
            </a:r>
          </a:p>
          <a:p>
            <a:pPr marL="342900" indent="-342900">
              <a:buFont typeface="+mj-lt"/>
              <a:buAutoNum type="arabicPeriod"/>
            </a:pPr>
            <a:endParaRPr lang="hi-IN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285728"/>
            <a:ext cx="8429684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3200" dirty="0" smtClean="0">
                <a:solidFill>
                  <a:srgbClr val="FF0000"/>
                </a:solidFill>
              </a:rPr>
              <a:t>अशुद्ध वाक्य को शुद्ध करें</a:t>
            </a:r>
          </a:p>
          <a:p>
            <a:endParaRPr lang="hi-IN" dirty="0" smtClean="0"/>
          </a:p>
          <a:p>
            <a:endParaRPr lang="hi-IN" dirty="0" smtClean="0"/>
          </a:p>
          <a:p>
            <a:pPr marL="342900" indent="-342900">
              <a:buAutoNum type="arabicPeriod"/>
            </a:pPr>
            <a:r>
              <a:rPr lang="hi-IN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नेत्रस्य काणः</a:t>
            </a:r>
          </a:p>
          <a:p>
            <a:pPr marL="342900" indent="-342900">
              <a:buAutoNum type="arabicPeriod"/>
            </a:pPr>
            <a:r>
              <a:rPr lang="hi-IN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बालकं सह गच्छति</a:t>
            </a:r>
          </a:p>
          <a:p>
            <a:pPr marL="342900" indent="-342900">
              <a:buAutoNum type="arabicPeriod"/>
            </a:pPr>
            <a:r>
              <a:rPr lang="hi-IN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ईश्वरं नमः</a:t>
            </a:r>
          </a:p>
          <a:p>
            <a:pPr marL="342900" indent="-342900">
              <a:buAutoNum type="arabicPeriod"/>
            </a:pPr>
            <a:r>
              <a:rPr lang="hi-IN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शिष्ये क्रुध्यति</a:t>
            </a:r>
          </a:p>
          <a:p>
            <a:pPr marL="342900" indent="-342900">
              <a:buAutoNum type="arabicPeriod"/>
            </a:pPr>
            <a:r>
              <a:rPr lang="hi-IN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देवदत्तः विद्यालयं आगच्छति</a:t>
            </a:r>
          </a:p>
          <a:p>
            <a:pPr marL="342900" indent="-342900">
              <a:buAutoNum type="arabicPeriod"/>
            </a:pPr>
            <a:r>
              <a:rPr lang="hi-IN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त्वं राज्यस्य रक्षसि</a:t>
            </a:r>
          </a:p>
          <a:p>
            <a:pPr marL="342900" indent="-342900">
              <a:buAutoNum type="arabicPeriod"/>
            </a:pPr>
            <a:r>
              <a:rPr lang="hi-IN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दश पुस्तकं अस्ति</a:t>
            </a:r>
          </a:p>
          <a:p>
            <a:pPr marL="342900" indent="-342900">
              <a:buAutoNum type="arabicPeriod"/>
            </a:pPr>
            <a:r>
              <a:rPr lang="hi-IN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सः धर्मस्य प्रति गच्छति</a:t>
            </a:r>
          </a:p>
          <a:p>
            <a:pPr marL="342900" indent="-342900">
              <a:buAutoNum type="arabicPeriod"/>
            </a:pPr>
            <a:r>
              <a:rPr lang="hi-IN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वायुः सुखात् वहति</a:t>
            </a:r>
          </a:p>
          <a:p>
            <a:pPr marL="342900" indent="-342900">
              <a:buAutoNum type="arabicPeriod"/>
            </a:pPr>
            <a:r>
              <a:rPr lang="hi-IN" sz="2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स्वर्गाः लोकस्य उपर्युपरि सन्ति। </a:t>
            </a:r>
            <a:endParaRPr lang="en-IN" sz="28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62</Words>
  <Application>Microsoft Office PowerPoint</Application>
  <PresentationFormat>On-screen Show (4:3)</PresentationFormat>
  <Paragraphs>81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Slide 1</vt:lpstr>
      <vt:lpstr>Slide 2</vt:lpstr>
      <vt:lpstr>Slide 3</vt:lpstr>
      <vt:lpstr>Slide 4</vt:lpstr>
      <vt:lpstr>Slide 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16</cp:revision>
  <dcterms:created xsi:type="dcterms:W3CDTF">2016-10-03T09:00:17Z</dcterms:created>
  <dcterms:modified xsi:type="dcterms:W3CDTF">2016-11-05T08:00:07Z</dcterms:modified>
</cp:coreProperties>
</file>