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761" autoAdjust="0"/>
  </p:normalViewPr>
  <p:slideViewPr>
    <p:cSldViewPr>
      <p:cViewPr varScale="1">
        <p:scale>
          <a:sx n="69" d="100"/>
          <a:sy n="69" d="100"/>
        </p:scale>
        <p:origin x="-5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DBA47-F694-4228-83AF-8B95AF3AC38A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F58F-DEED-4680-BD0F-CEAEA69D9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DBA47-F694-4228-83AF-8B95AF3AC38A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F58F-DEED-4680-BD0F-CEAEA69D9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DBA47-F694-4228-83AF-8B95AF3AC38A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F58F-DEED-4680-BD0F-CEAEA69D9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DBA47-F694-4228-83AF-8B95AF3AC38A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F58F-DEED-4680-BD0F-CEAEA69D9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DBA47-F694-4228-83AF-8B95AF3AC38A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F58F-DEED-4680-BD0F-CEAEA69D9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DBA47-F694-4228-83AF-8B95AF3AC38A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F58F-DEED-4680-BD0F-CEAEA69D9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DBA47-F694-4228-83AF-8B95AF3AC38A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F58F-DEED-4680-BD0F-CEAEA69D9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DBA47-F694-4228-83AF-8B95AF3AC38A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F58F-DEED-4680-BD0F-CEAEA69D9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DBA47-F694-4228-83AF-8B95AF3AC38A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F58F-DEED-4680-BD0F-CEAEA69D9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DBA47-F694-4228-83AF-8B95AF3AC38A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F58F-DEED-4680-BD0F-CEAEA69D9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DBA47-F694-4228-83AF-8B95AF3AC38A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F58F-DEED-4680-BD0F-CEAEA69D9B2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DBA47-F694-4228-83AF-8B95AF3AC38A}" type="datetimeFigureOut">
              <a:rPr lang="en-US" smtClean="0"/>
              <a:t>10/6/2015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EF58F-DEED-4680-BD0F-CEAEA69D9B2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3"/>
          <a:ext cx="9144000" cy="6858000"/>
        </p:xfrm>
        <a:graphic>
          <a:graphicData uri="http://schemas.openxmlformats.org/drawingml/2006/table">
            <a:tbl>
              <a:tblPr/>
              <a:tblGrid>
                <a:gridCol w="2286000"/>
                <a:gridCol w="2286000"/>
                <a:gridCol w="2286000"/>
                <a:gridCol w="2286000"/>
              </a:tblGrid>
              <a:tr h="617039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800" b="1" dirty="0">
                          <a:solidFill>
                            <a:srgbClr val="FF6600"/>
                          </a:solidFill>
                          <a:latin typeface="Verdana"/>
                        </a:rPr>
                        <a:t>Boy - </a:t>
                      </a:r>
                      <a:r>
                        <a:rPr lang="hi-IN" sz="1800" b="1" dirty="0">
                          <a:solidFill>
                            <a:srgbClr val="FF6600"/>
                          </a:solidFill>
                          <a:latin typeface="Verdana"/>
                        </a:rPr>
                        <a:t>बाल - </a:t>
                      </a:r>
                      <a:r>
                        <a:rPr lang="en-US" sz="18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baala</a:t>
                      </a:r>
                      <a:r>
                        <a:rPr lang="en-US" sz="1800" b="1" dirty="0">
                          <a:solidFill>
                            <a:srgbClr val="FF6600"/>
                          </a:solidFill>
                          <a:latin typeface="Verdana"/>
                        </a:rPr>
                        <a:t> </a:t>
                      </a:r>
                      <a:br>
                        <a:rPr lang="en-US" sz="18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en-US" sz="1800" b="1" dirty="0">
                          <a:solidFill>
                            <a:srgbClr val="FF6600"/>
                          </a:solidFill>
                          <a:latin typeface="Verdana"/>
                        </a:rPr>
                        <a:t>(</a:t>
                      </a:r>
                      <a:r>
                        <a:rPr lang="hi-IN" sz="1800" b="1" dirty="0">
                          <a:solidFill>
                            <a:srgbClr val="FF6600"/>
                          </a:solidFill>
                          <a:latin typeface="Verdana"/>
                        </a:rPr>
                        <a:t>अकारान्त पुंलिङ्ग - </a:t>
                      </a:r>
                      <a:r>
                        <a:rPr lang="en-US" sz="18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akaaraanta</a:t>
                      </a:r>
                      <a:r>
                        <a:rPr lang="en-US" sz="1800" b="1" dirty="0">
                          <a:solidFill>
                            <a:srgbClr val="FF6600"/>
                          </a:solidFill>
                          <a:latin typeface="Verdana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pu.nliN^ga</a:t>
                      </a:r>
                      <a:r>
                        <a:rPr lang="en-US" sz="1800" b="1" dirty="0">
                          <a:solidFill>
                            <a:srgbClr val="FF6600"/>
                          </a:solidFill>
                          <a:latin typeface="Verdana"/>
                        </a:rPr>
                        <a:t>)</a:t>
                      </a:r>
                    </a:p>
                  </a:txBody>
                  <a:tcPr marL="18697" marR="18697" marT="7479" marB="7479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2457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Case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विभक्ति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vibhakti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697" marR="18697" marT="7479" marB="7479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Singular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एकवचन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ekavachana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697" marR="18697" marT="7479" marB="7479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Dual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द्विवचन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dvivachana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697" marR="18697" marT="7479" marB="7479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Plural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बहुवचन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bahuvachana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697" marR="18697" marT="7479" marB="7479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6416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Nominative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प्रथमा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prathamaa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697" marR="18697" marT="7479" marB="7479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बालः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baalaH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697" marR="18697" marT="18697" marB="18697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बालौ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baalau</a:t>
                      </a:r>
                    </a:p>
                  </a:txBody>
                  <a:tcPr marL="18697" marR="18697" marT="18697" marB="18697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बालाः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baalaa</a:t>
                      </a:r>
                    </a:p>
                  </a:txBody>
                  <a:tcPr marL="18697" marR="18697" marT="18697" marB="18697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16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Accusative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द्वितीया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dvitiiyaa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697" marR="18697" marT="7479" marB="7479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बालम्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baalam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697" marR="18697" marT="18697" marB="18697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बालौ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baalau</a:t>
                      </a:r>
                    </a:p>
                  </a:txBody>
                  <a:tcPr marL="18697" marR="18697" marT="18697" marB="18697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बालान्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baalaan</a:t>
                      </a:r>
                    </a:p>
                  </a:txBody>
                  <a:tcPr marL="18697" marR="18697" marT="18697" marB="18697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16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Instrumental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तृतीया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tRRitiiya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697" marR="18697" marT="7479" marB="7479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बालेन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baalena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697" marR="18697" marT="18697" marB="18697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बालाभ्याम्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baalaabhyaam</a:t>
                      </a:r>
                    </a:p>
                  </a:txBody>
                  <a:tcPr marL="18697" marR="18697" marT="18697" marB="18697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बालैः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baalaiH</a:t>
                      </a:r>
                    </a:p>
                  </a:txBody>
                  <a:tcPr marL="18697" marR="18697" marT="18697" marB="18697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16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Dative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चर्तुथी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chaturthii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697" marR="18697" marT="7479" marB="7479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बालाय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baalaaya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697" marR="18697" marT="18697" marB="18697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बालाभ्याम्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baalaabhyaam</a:t>
                      </a:r>
                    </a:p>
                  </a:txBody>
                  <a:tcPr marL="18697" marR="18697" marT="18697" marB="18697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बालेभ्यः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baalebhyaH</a:t>
                      </a:r>
                    </a:p>
                  </a:txBody>
                  <a:tcPr marL="18697" marR="18697" marT="18697" marB="18697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16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Ablative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पन्चमी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paJNachamii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697" marR="18697" marT="7479" marB="7479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बालात्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baalaat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697" marR="18697" marT="18697" marB="18697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बालाभ्याम्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baalaabhyaam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697" marR="18697" marT="18697" marB="18697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बालेभ्यः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baalebhyaH</a:t>
                      </a:r>
                    </a:p>
                  </a:txBody>
                  <a:tcPr marL="18697" marR="18697" marT="18697" marB="18697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16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Genitive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षष्ठी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ShaShThii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697" marR="18697" marT="7479" marB="7479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बालस्य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baalasya</a:t>
                      </a:r>
                    </a:p>
                  </a:txBody>
                  <a:tcPr marL="18697" marR="18697" marT="18697" marB="18697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बालयोः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baalayoH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697" marR="18697" marT="18697" marB="18697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बालानाम्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baalaanaam</a:t>
                      </a:r>
                    </a:p>
                  </a:txBody>
                  <a:tcPr marL="18697" marR="18697" marT="18697" marB="18697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16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Locative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सप्तमी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saptamii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697" marR="18697" marT="7479" marB="7479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बाले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baale</a:t>
                      </a:r>
                    </a:p>
                  </a:txBody>
                  <a:tcPr marL="18697" marR="18697" marT="18697" marB="18697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बालयोः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baalayoH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697" marR="18697" marT="18697" marB="18697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बालेषु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baaleShu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697" marR="18697" marT="18697" marB="18697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160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Vocative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सम्बोधन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sambodhana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697" marR="18697" marT="7479" marB="7479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बाल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baala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697" marR="18697" marT="18697" marB="18697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बालौ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baalau</a:t>
                      </a:r>
                    </a:p>
                  </a:txBody>
                  <a:tcPr marL="18697" marR="18697" marT="18697" marB="18697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बालाः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baalaaH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697" marR="18697" marT="18697" marB="18697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5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Similar Words 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समरुप शब्द</a:t>
                      </a:r>
                    </a:p>
                  </a:txBody>
                  <a:tcPr marL="18697" marR="18697" marT="7479" marB="7479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बालक, देव, नर, सुर, राम, सिंह, वृक्ष, गुण, वर्ण, लोभ, मार्ग, प्रश्न</a:t>
                      </a:r>
                    </a:p>
                  </a:txBody>
                  <a:tcPr marL="18697" marR="18697" marT="18697" marB="18697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FFEBCD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-2" y="2"/>
          <a:ext cx="8915404" cy="6858001"/>
        </p:xfrm>
        <a:graphic>
          <a:graphicData uri="http://schemas.openxmlformats.org/drawingml/2006/table">
            <a:tbl>
              <a:tblPr/>
              <a:tblGrid>
                <a:gridCol w="2228851"/>
                <a:gridCol w="2228851"/>
                <a:gridCol w="2228851"/>
                <a:gridCol w="2228851"/>
              </a:tblGrid>
              <a:tr h="492574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Poet - </a:t>
                      </a: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कवि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kavi</a:t>
                      </a:r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 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(</a:t>
                      </a: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इकारान्त पुंलिङ्ग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ikaaraanta</a:t>
                      </a:r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pu.nliN^ga</a:t>
                      </a:r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)</a:t>
                      </a: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434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Case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विभक्ति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vibhakti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Singular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एकवचन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ekavachana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Dual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द्विवचन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dvivachana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Plural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बहुवचन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bahuvachana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6536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Nominative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प्रथमा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prathamaa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कविः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kaviH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कवी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kavii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कवयः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kavayaH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36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Accusative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द्वितीया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dvitiiyaa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कविम्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kavim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कवी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kavii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कवीन्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kaviin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36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Instrumental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तृतीया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tRRitiiya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कविना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kavinaa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कविभ्याम्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kavibhyaam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कविभिः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kavibhiH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36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Dative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चर्तुथी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chaturthii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कवये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kavaye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कविभ्याम्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kavibhyaam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कविभ्यः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kavibhyaH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36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Ablative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पन्चमी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paJNachamii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कवेः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kaveH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कविभ्याम्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kavibhyaam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कविभ्यः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kavibhyaH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36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Genitive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षष्ठी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ShaShThii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कवेः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kaveH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कव्योः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kavyoH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कवीनाम्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kaviinaam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36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Locative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सप्तमी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saptamii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कवौ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kavau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कव्योः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kavyoH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कविषु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kaviShu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36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Vocative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सम्बोधन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sambodhana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कवे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kave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कवी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kavii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कवयः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kavayaH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5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Similar Words 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समरुप शब्द</a:t>
                      </a: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मुनि, ऋषि, रवि, हरि, अरि, वह्नि, ध्वनि, विधि, निधि, अतिथि, सारथि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FFEBCD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0"/>
          <a:ext cx="9144000" cy="6857999"/>
        </p:xfrm>
        <a:graphic>
          <a:graphicData uri="http://schemas.openxmlformats.org/drawingml/2006/table">
            <a:tbl>
              <a:tblPr/>
              <a:tblGrid>
                <a:gridCol w="2286000"/>
                <a:gridCol w="2286000"/>
                <a:gridCol w="2286000"/>
                <a:gridCol w="2286000"/>
              </a:tblGrid>
              <a:tr h="516651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Teacher - </a:t>
                      </a:r>
                      <a:r>
                        <a:rPr lang="hi-IN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गूरु - </a:t>
                      </a: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guru </a:t>
                      </a:r>
                      <a:b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(</a:t>
                      </a:r>
                      <a:r>
                        <a:rPr lang="hi-IN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उकारान्त पुंलिङ्ग - </a:t>
                      </a:r>
                      <a:r>
                        <a:rPr lang="en-US" sz="16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ukaaraanta</a:t>
                      </a: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pu.nliN^ga</a:t>
                      </a: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)</a:t>
                      </a: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995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Case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विभक्ति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vibhakti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Singular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एकवचन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ekavachana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Dual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द्विवचन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dvivachana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Plural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बहुवचन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bahuvachana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6024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Nominative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प्रथमा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prathamaa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गुरुः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guruH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गुरू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guruu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गुरवः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guravaH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4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Accusative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द्वितीया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dvitiiyaa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गुरुम्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gurum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गुरू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guruu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गुरून्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guruun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95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Instrumental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तृतीया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tRRitiiya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गुरुणा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guruNaa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गुरुभ्याम्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gurubhyaam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गुरुभिः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gurubhiH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4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Dative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चर्तुथी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chaturthii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गुरवे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gurave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गुरुभ्याम्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gurubhyaam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गुरुभ्यः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gurubhyaH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95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Ablative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पन्चमी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paJNachamii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गुरोः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guroH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गुरुभ्याम्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gurubhyaam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गुरुभ्यः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gurubhyaH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4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Genitive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षष्ठी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ShaShThii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गुरोः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guroH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गुर्वोः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gurvoH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गुरुणाम्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guruNaam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4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Locative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सप्तमी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saptamii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गुरौ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gurau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गुर्वोः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gurvoH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गुरुषु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guruShu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95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Vocative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सम्बोधन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sambodhana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गुरो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guro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गुरू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guruu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गुरवः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guravaH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Similar Words 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समरुप शब्द</a:t>
                      </a: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भानु, विष्णु, साधु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FFEBCD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28600" y="-22148"/>
          <a:ext cx="8686800" cy="6880148"/>
        </p:xfrm>
        <a:graphic>
          <a:graphicData uri="http://schemas.openxmlformats.org/drawingml/2006/table">
            <a:tbl>
              <a:tblPr/>
              <a:tblGrid>
                <a:gridCol w="2171700"/>
                <a:gridCol w="2171700"/>
                <a:gridCol w="2171700"/>
                <a:gridCol w="2171700"/>
              </a:tblGrid>
              <a:tr h="1024454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River - </a:t>
                      </a:r>
                      <a:r>
                        <a:rPr lang="hi-IN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नदी - </a:t>
                      </a:r>
                      <a:r>
                        <a:rPr lang="en-US" sz="16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nadii</a:t>
                      </a: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 </a:t>
                      </a:r>
                      <a:b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(</a:t>
                      </a:r>
                      <a:r>
                        <a:rPr lang="hi-IN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ईकारन्तः स्त्रीलिङ्ग - </a:t>
                      </a:r>
                      <a:r>
                        <a:rPr lang="en-US" sz="16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iikaaraanta</a:t>
                      </a: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striiliN^ga</a:t>
                      </a: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)</a:t>
                      </a: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84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Case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विभक्ति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vibhakti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Singular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एकवचन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ekavachana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Dual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द्विवचन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dvivachana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Plural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बहुवचन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bahuvachana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5229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Nominative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प्रथमा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prathamaa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नदी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nadii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नद्यौ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nadyau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नद्यः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nadyaH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9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Accusative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द्वितीया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dvitiiyaa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नदीम्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nadiim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नद्यौ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nadyau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नदीः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nadiiH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9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Instrumental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तृतीया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tRRitiiya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नद्या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nadyaa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नदीभ्याम्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nadiibhyaam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नदीभिः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nadiibhiH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9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Dative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चर्तुथी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chaturthii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नद्यै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nadyai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नदीभ्याम्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nadiibhyaam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नदीभ्यः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nadiibhyaH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9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Ablative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पन्चमी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paJNachamii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नद्याः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nadyaaH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नदीभ्याम्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nadiibhyaam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नदीभ्यः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nadiibhyaH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9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Genitive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षष्ठी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ShaShThii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नद्याः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nadyaaH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नद्योः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nadyoH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नदीनाम्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nadiinaam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29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Locative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सप्तमी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saptamii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नद्याम्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nadyaam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नद्योः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nadyoH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नदीषु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nadiiShu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4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Vocative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सम्बोधन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sambodhana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नदी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nadii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नद्यौ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nadyau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नद्यः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nadyaH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1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Similar Words 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समरुप शब्द</a:t>
                      </a: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-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FFEBCD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009933"/>
                </a:solidFill>
                <a:effectLst/>
                <a:latin typeface="Verdana" pitchFamily="34" charset="0"/>
              </a:rPr>
              <a:t/>
            </a:r>
            <a:b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rgbClr val="009933"/>
                </a:solidFill>
                <a:effectLst/>
                <a:latin typeface="Verdana" pitchFamily="34" charset="0"/>
              </a:rPr>
            </a:br>
            <a:r>
              <a:rPr kumimoji="0" lang="en-US" sz="900" b="0" i="0" u="none" strike="noStrike" cap="none" normalizeH="0" baseline="0" smtClean="0" bmk="">
                <a:ln>
                  <a:noFill/>
                </a:ln>
                <a:solidFill>
                  <a:srgbClr val="009933"/>
                </a:solidFill>
                <a:effectLst/>
                <a:latin typeface="Verdana" pitchFamily="34" charset="0"/>
              </a:rPr>
              <a:t/>
            </a:r>
            <a:br>
              <a:rPr kumimoji="0" lang="en-US" sz="900" b="0" i="0" u="none" strike="noStrike" cap="none" normalizeH="0" baseline="0" smtClean="0" bmk="">
                <a:ln>
                  <a:noFill/>
                </a:ln>
                <a:solidFill>
                  <a:srgbClr val="009933"/>
                </a:solidFill>
                <a:effectLst/>
                <a:latin typeface="Verdana" pitchFamily="34" charset="0"/>
              </a:rPr>
            </a:br>
            <a:r>
              <a:rPr kumimoji="0" lang="en-US" sz="900" b="0" i="0" u="none" strike="noStrike" cap="none" normalizeH="0" baseline="0" smtClean="0" bmk="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</a:rPr>
              <a:t>Intelligence - </a:t>
            </a:r>
            <a:r>
              <a:rPr kumimoji="0" lang="hi-IN" sz="900" b="0" i="0" u="none" strike="noStrike" cap="none" normalizeH="0" baseline="0" smtClean="0" bmk="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Mangal" pitchFamily="2"/>
              </a:rPr>
              <a:t>मति </a:t>
            </a:r>
            <a:r>
              <a:rPr kumimoji="0" lang="en-US" sz="900" b="0" i="0" u="none" strike="noStrike" cap="none" normalizeH="0" baseline="0" smtClean="0" bmk="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</a:rPr>
              <a:t>- mati</a:t>
            </a:r>
            <a:r>
              <a:rPr kumimoji="0" lang="en-US" sz="900" b="0" i="0" u="none" strike="noStrike" cap="none" normalizeH="0" baseline="0" smtClean="0" bmk="">
                <a:ln>
                  <a:noFill/>
                </a:ln>
                <a:solidFill>
                  <a:srgbClr val="009933"/>
                </a:solidFill>
                <a:effectLst/>
                <a:latin typeface="Verdana" pitchFamily="34" charset="0"/>
              </a:rPr>
              <a:t/>
            </a:r>
            <a:br>
              <a:rPr kumimoji="0" lang="en-US" sz="900" b="0" i="0" u="none" strike="noStrike" cap="none" normalizeH="0" baseline="0" smtClean="0" bmk="">
                <a:ln>
                  <a:noFill/>
                </a:ln>
                <a:solidFill>
                  <a:srgbClr val="009933"/>
                </a:solidFill>
                <a:effectLst/>
                <a:latin typeface="Verdana" pitchFamily="34" charset="0"/>
              </a:rPr>
            </a:br>
            <a:r>
              <a:rPr kumimoji="0" lang="en-US" sz="900" b="0" i="0" u="none" strike="noStrike" cap="none" normalizeH="0" baseline="0" smtClean="0" bmk="">
                <a:ln>
                  <a:noFill/>
                </a:ln>
                <a:solidFill>
                  <a:srgbClr val="009933"/>
                </a:solidFill>
                <a:effectLst/>
                <a:latin typeface="Verdana" pitchFamily="34" charset="0"/>
              </a:rPr>
              <a:t/>
            </a:r>
            <a:br>
              <a:rPr kumimoji="0" lang="en-US" sz="900" b="0" i="0" u="none" strike="noStrike" cap="none" normalizeH="0" baseline="0" smtClean="0" bmk="">
                <a:ln>
                  <a:noFill/>
                </a:ln>
                <a:solidFill>
                  <a:srgbClr val="009933"/>
                </a:solidFill>
                <a:effectLst/>
                <a:latin typeface="Verdana" pitchFamily="34" charset="0"/>
              </a:rPr>
            </a:br>
            <a:r>
              <a:rPr kumimoji="0" lang="en-US" sz="900" b="0" i="0" u="none" strike="noStrike" cap="none" normalizeH="0" baseline="0" smtClean="0" bmk="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</a:rPr>
              <a:t>River - </a:t>
            </a:r>
            <a:r>
              <a:rPr kumimoji="0" lang="hi-IN" sz="900" b="0" i="0" u="none" strike="noStrike" cap="none" normalizeH="0" baseline="0" smtClean="0" bmk="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cs typeface="Mangal" pitchFamily="2"/>
              </a:rPr>
              <a:t>नदी </a:t>
            </a:r>
            <a:r>
              <a:rPr kumimoji="0" lang="en-US" sz="900" b="0" i="0" u="none" strike="noStrike" cap="none" normalizeH="0" baseline="0" smtClean="0" bmk="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</a:rPr>
              <a:t>- nadii</a:t>
            </a:r>
            <a:r>
              <a:rPr kumimoji="0" lang="en-US" sz="900" b="0" i="0" u="none" strike="noStrike" cap="none" normalizeH="0" baseline="0" smtClean="0" bmk="">
                <a:ln>
                  <a:noFill/>
                </a:ln>
                <a:solidFill>
                  <a:srgbClr val="009933"/>
                </a:solidFill>
                <a:effectLst/>
                <a:latin typeface="Verdana" pitchFamily="34" charset="0"/>
              </a:rPr>
              <a:t/>
            </a:r>
            <a:br>
              <a:rPr kumimoji="0" lang="en-US" sz="900" b="0" i="0" u="none" strike="noStrike" cap="none" normalizeH="0" baseline="0" smtClean="0" bmk="">
                <a:ln>
                  <a:noFill/>
                </a:ln>
                <a:solidFill>
                  <a:srgbClr val="009933"/>
                </a:solidFill>
                <a:effectLst/>
                <a:latin typeface="Verdana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596" y="228603"/>
          <a:ext cx="8839204" cy="6345745"/>
        </p:xfrm>
        <a:graphic>
          <a:graphicData uri="http://schemas.openxmlformats.org/drawingml/2006/table">
            <a:tbl>
              <a:tblPr/>
              <a:tblGrid>
                <a:gridCol w="2209801"/>
                <a:gridCol w="2209801"/>
                <a:gridCol w="2209801"/>
                <a:gridCol w="2209801"/>
              </a:tblGrid>
              <a:tr h="294944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Intelligence - </a:t>
                      </a:r>
                      <a:r>
                        <a:rPr lang="hi-IN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मति - </a:t>
                      </a:r>
                      <a:r>
                        <a:rPr lang="en-US" sz="16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mati</a:t>
                      </a: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 </a:t>
                      </a:r>
                      <a:b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(</a:t>
                      </a:r>
                      <a:r>
                        <a:rPr lang="hi-IN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इकारान्तः स्त्रीलिङ्ग - </a:t>
                      </a:r>
                      <a:r>
                        <a:rPr lang="en-US" sz="16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ikaaraanta</a:t>
                      </a: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striiliN^ga</a:t>
                      </a: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)</a:t>
                      </a:r>
                    </a:p>
                  </a:txBody>
                  <a:tcPr marL="18594" marR="18594" marT="7438" marB="7438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7073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Case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विभक्ति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vibhakti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594" marR="18594" marT="7438" marB="7438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Singular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एकवचन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ekavachana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594" marR="18594" marT="7438" marB="7438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Dual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द्विवचन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dvivachana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594" marR="18594" marT="7438" marB="7438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Plural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बहुवचन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bahuvachana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594" marR="18594" marT="7438" marB="7438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4328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Nominative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प्रथमा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prathamaa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594" marR="18594" marT="7438" marB="7438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मतिः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matiH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मती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matii</a:t>
                      </a: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मतयः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matayaH</a:t>
                      </a: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8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Accusative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द्वितीया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dvitiiyaa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594" marR="18594" marT="7438" marB="7438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मतिम्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matim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मती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matii</a:t>
                      </a: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मतीः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matiiH</a:t>
                      </a: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073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Instrumental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तृतीया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tRRitiiya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594" marR="18594" marT="7438" marB="7438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मत्या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matyaa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मतिभ्याम्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matibhyaam</a:t>
                      </a: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मतिभिः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matibhiH</a:t>
                      </a: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5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Dative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चर्तुथी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chaturthii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594" marR="18594" marT="7438" marB="7438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मतये, मतै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mataye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, </a:t>
                      </a: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matai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मतिभ्याम्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matibhyaam</a:t>
                      </a: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मतिभ्यः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matibhyaH</a:t>
                      </a: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073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Ablative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पन्चमी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paJNachamii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594" marR="18594" marT="7438" marB="7438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मतेः, मत्योः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mateH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, </a:t>
                      </a: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matyoH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मतिभ्याम्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matibhyaam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मतिभ्यः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matibhyaH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5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Genitive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षष्ठी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ShaShThii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594" marR="18594" marT="7438" marB="7438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मतेः, मत्याः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mateH, matyaaH</a:t>
                      </a: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मत्योः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matyoH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मतीनाम्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matiinaam</a:t>
                      </a: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8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Locative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सप्तमी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saptamii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594" marR="18594" marT="7438" marB="7438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मतौ, मत्याम्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matau</a:t>
                      </a: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मत्योः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matyoH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मतिषु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matiShu</a:t>
                      </a: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073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Vocative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सम्बोधन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sambodhana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594" marR="18594" marT="7438" marB="7438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मते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mate</a:t>
                      </a: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मती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matii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मतयः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matayaH</a:t>
                      </a: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8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Similar Words 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समरुप शब्द</a:t>
                      </a:r>
                    </a:p>
                  </a:txBody>
                  <a:tcPr marL="18594" marR="18594" marT="7438" marB="7438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अवनति, अपचित, उन्नति, उत्पत्ति, उर्मि, कान्ति, कृति, क्षति, गति, चिति</a:t>
                      </a: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796" y="152400"/>
          <a:ext cx="8610604" cy="6502738"/>
        </p:xfrm>
        <a:graphic>
          <a:graphicData uri="http://schemas.openxmlformats.org/drawingml/2006/table">
            <a:tbl>
              <a:tblPr/>
              <a:tblGrid>
                <a:gridCol w="2152651"/>
                <a:gridCol w="2152651"/>
                <a:gridCol w="2152651"/>
                <a:gridCol w="2152651"/>
              </a:tblGrid>
              <a:tr h="459479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Creeper - </a:t>
                      </a:r>
                      <a:r>
                        <a:rPr lang="hi-IN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लता - </a:t>
                      </a:r>
                      <a:r>
                        <a:rPr lang="en-US" sz="16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lataa</a:t>
                      </a: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 </a:t>
                      </a:r>
                      <a:b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(</a:t>
                      </a:r>
                      <a:r>
                        <a:rPr lang="hi-IN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आकारान्त स्त्रीलिङ्ग - </a:t>
                      </a:r>
                      <a:r>
                        <a:rPr lang="en-US" sz="16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aakaaraanta</a:t>
                      </a: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striiliN^ga</a:t>
                      </a: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)</a:t>
                      </a: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37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Case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विभक्ति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vibhakti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Singular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एकवचन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ekavachana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Dual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द्विवचन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dvivachana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Plural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बहुवचन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bahuvachana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5358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Nominative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प्रथमा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prathamaa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लता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lataa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लते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late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लताः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lataaH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8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Accusative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द्वितीया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dvitiiyaa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लताम्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lataam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लते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late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लताः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lataaH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Instrumental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तृतीया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tRRitiiya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लतया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latayaa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लताभ्याम्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lataabhyaam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लताभिः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lataabhiH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8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Dative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चर्तुथी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chaturthii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लतायै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lataayai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लताभ्याम्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lataabhyaam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लताभ्यः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lataabhyaH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Ablative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पन्चमी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paJNachamii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लतायाः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lataayaaH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लताभ्याम्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lataabhyaam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लताभ्यः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lataabhyaH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8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Genitive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षष्ठी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ShaShThii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लतायाः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lataayaaH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लतयोः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latayoH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लतानाम्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lataanaam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8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Locative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सप्तमी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saptamii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लतायाम्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lataayaam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लतयोः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lataayoH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लतासु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lataasu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Vocative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सम्बोधन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sambodhana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लते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late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लते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late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लताः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lataaH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Similar Words 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समरुप शब्द</a:t>
                      </a:r>
                    </a:p>
                  </a:txBody>
                  <a:tcPr marL="18801" marR="18801" marT="7520" marB="7520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-</a:t>
                      </a:r>
                    </a:p>
                  </a:txBody>
                  <a:tcPr marL="18801" marR="18801" marT="18801" marB="18801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0" y="-383468"/>
          <a:ext cx="8915400" cy="7012868"/>
        </p:xfrm>
        <a:graphic>
          <a:graphicData uri="http://schemas.openxmlformats.org/drawingml/2006/table">
            <a:tbl>
              <a:tblPr/>
              <a:tblGrid>
                <a:gridCol w="2228850"/>
                <a:gridCol w="2228850"/>
                <a:gridCol w="2228850"/>
                <a:gridCol w="2228850"/>
              </a:tblGrid>
              <a:tr h="376473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Fruit - </a:t>
                      </a:r>
                      <a:r>
                        <a:rPr lang="hi-IN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फल - </a:t>
                      </a:r>
                      <a:r>
                        <a:rPr lang="en-US" sz="16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phala</a:t>
                      </a: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 </a:t>
                      </a:r>
                      <a:b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(</a:t>
                      </a:r>
                      <a:r>
                        <a:rPr lang="hi-IN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अकारान्त नपुंलिङ्ग - </a:t>
                      </a:r>
                      <a:r>
                        <a:rPr lang="en-US" sz="16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akaaraanta</a:t>
                      </a: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napu.nliN^ga</a:t>
                      </a: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)</a:t>
                      </a:r>
                    </a:p>
                  </a:txBody>
                  <a:tcPr marL="17232" marR="17232" marT="6893" marB="6893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98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Case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विभक्ति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vibhakti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7232" marR="17232" marT="6893" marB="6893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Singular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एकवचन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ekavachana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7232" marR="17232" marT="6893" marB="6893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Dual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द्विवचन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dvivachana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7232" marR="17232" marT="6893" marB="6893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Plural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बहुवचन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bahuvachana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7232" marR="17232" marT="6893" marB="6893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4377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Nominative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प्रथमा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prathamaa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7232" marR="17232" marT="6893" marB="6893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फलम्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phalam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7232" marR="17232" marT="17232" marB="17232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फले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phale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7232" marR="17232" marT="17232" marB="17232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फलानि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phalaani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7232" marR="17232" marT="17232" marB="17232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7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Accusative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द्वितीया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dvitiiyaa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7232" marR="17232" marT="6893" marB="6893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फलम्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phalam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7232" marR="17232" marT="17232" marB="17232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फले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phale</a:t>
                      </a:r>
                    </a:p>
                  </a:txBody>
                  <a:tcPr marL="17232" marR="17232" marT="17232" marB="17232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फलानि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phalaani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7232" marR="17232" marT="17232" marB="17232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7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Instrumental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तृतीया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tRRitiiya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7232" marR="17232" marT="6893" marB="6893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फलेन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phalena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7232" marR="17232" marT="17232" marB="17232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फलाभ्याम्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phalaabhyaam</a:t>
                      </a:r>
                    </a:p>
                  </a:txBody>
                  <a:tcPr marL="17232" marR="17232" marT="17232" marB="17232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फलैः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phalaiH</a:t>
                      </a:r>
                    </a:p>
                  </a:txBody>
                  <a:tcPr marL="17232" marR="17232" marT="17232" marB="17232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7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Dative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चर्तुथी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chaturthii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7232" marR="17232" marT="6893" marB="6893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फलाय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phalaaya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7232" marR="17232" marT="17232" marB="17232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फलाभ्याम्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phalaabhyaam</a:t>
                      </a:r>
                    </a:p>
                  </a:txBody>
                  <a:tcPr marL="17232" marR="17232" marT="17232" marB="17232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फलेभ्यः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phalebhyaH</a:t>
                      </a:r>
                    </a:p>
                  </a:txBody>
                  <a:tcPr marL="17232" marR="17232" marT="17232" marB="17232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7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Ablative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पन्चमी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paJNachamii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7232" marR="17232" marT="6893" marB="6893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फलात्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phalaat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7232" marR="17232" marT="17232" marB="17232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फलाभ्याम्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phalaabhyaam</a:t>
                      </a:r>
                    </a:p>
                  </a:txBody>
                  <a:tcPr marL="17232" marR="17232" marT="17232" marB="17232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फलेभ्यः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phalebhyaH</a:t>
                      </a:r>
                    </a:p>
                  </a:txBody>
                  <a:tcPr marL="17232" marR="17232" marT="17232" marB="17232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7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Genitive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षष्ठी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ShaShThii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7232" marR="17232" marT="6893" marB="6893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फलस्य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phalasya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7232" marR="17232" marT="17232" marB="17232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फलयोः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phalayoH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7232" marR="17232" marT="17232" marB="17232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फलानाम्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phalanaam</a:t>
                      </a:r>
                    </a:p>
                  </a:txBody>
                  <a:tcPr marL="17232" marR="17232" marT="17232" marB="17232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7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Locative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सप्तमी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saptamii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7232" marR="17232" marT="6893" marB="6893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फले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phale</a:t>
                      </a:r>
                    </a:p>
                  </a:txBody>
                  <a:tcPr marL="17232" marR="17232" marT="17232" marB="17232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फलयोः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phalayoH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7232" marR="17232" marT="17232" marB="17232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फलेषु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phaleShu</a:t>
                      </a:r>
                    </a:p>
                  </a:txBody>
                  <a:tcPr marL="17232" marR="17232" marT="17232" marB="17232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7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Vocative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सम्बोधन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sambodhana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7232" marR="17232" marT="6893" marB="6893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फलम्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phalam</a:t>
                      </a:r>
                    </a:p>
                  </a:txBody>
                  <a:tcPr marL="17232" marR="17232" marT="17232" marB="17232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फले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phale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7232" marR="17232" marT="17232" marB="17232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फलानि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phalaani</a:t>
                      </a:r>
                    </a:p>
                  </a:txBody>
                  <a:tcPr marL="17232" marR="17232" marT="17232" marB="17232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55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Similar Words 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समरुप शब्द</a:t>
                      </a:r>
                    </a:p>
                  </a:txBody>
                  <a:tcPr marL="17232" marR="17232" marT="6893" marB="6893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Note: Except the nominative and accusative cases the noun form is same as "boy". </a:t>
                      </a:r>
                      <a:b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अन्न, अग्र, अनृत, अन्ध, अलीक, आसन, इन्द्रिय, उदर, उद्यान, उत्थान, ऋण, कलत्र, कनक, कमल, कारणम्, खाद्य, गगन, गीत, गृह, गोत्र, घृत, 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etc.</a:t>
                      </a:r>
                    </a:p>
                  </a:txBody>
                  <a:tcPr marL="17232" marR="17232" marT="17232" marB="17232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solidFill>
            <a:srgbClr val="FFEBCD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28600" y="76200"/>
          <a:ext cx="8534400" cy="6577657"/>
        </p:xfrm>
        <a:graphic>
          <a:graphicData uri="http://schemas.openxmlformats.org/drawingml/2006/table">
            <a:tbl>
              <a:tblPr/>
              <a:tblGrid>
                <a:gridCol w="2133600"/>
                <a:gridCol w="2133600"/>
                <a:gridCol w="2133600"/>
                <a:gridCol w="2133600"/>
              </a:tblGrid>
              <a:tr h="467629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That - </a:t>
                      </a:r>
                      <a:r>
                        <a:rPr lang="hi-IN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तद् - </a:t>
                      </a: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tad </a:t>
                      </a:r>
                      <a:b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(</a:t>
                      </a:r>
                      <a:r>
                        <a:rPr lang="hi-IN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दकारान्त सर्वनाम नपुंलिङ्ग - </a:t>
                      </a:r>
                      <a:r>
                        <a:rPr lang="en-US" sz="16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dakaaraanta</a:t>
                      </a: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sarvanaama</a:t>
                      </a: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napu.nliN^ga</a:t>
                      </a: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)</a:t>
                      </a:r>
                    </a:p>
                  </a:txBody>
                  <a:tcPr marL="16456" marR="16456" marT="6582" marB="658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099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Case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विभक्ति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vibhakti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6456" marR="16456" marT="6582" marB="658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Singular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एकवचन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ekavachana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6456" marR="16456" marT="6582" marB="658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Dual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द्विवचन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dvivachana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6456" marR="16456" marT="6582" marB="658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Plural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बहुवचन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bahuvachana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6456" marR="16456" marT="6582" marB="658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5429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Nominative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प्रथमा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prathamaa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6456" marR="16456" marT="6582" marB="658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तत्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tat</a:t>
                      </a:r>
                    </a:p>
                  </a:txBody>
                  <a:tcPr marL="16456" marR="16456" marT="16456" marB="1645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ते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te</a:t>
                      </a:r>
                    </a:p>
                  </a:txBody>
                  <a:tcPr marL="16456" marR="16456" marT="16456" marB="1645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तानि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taani</a:t>
                      </a:r>
                    </a:p>
                  </a:txBody>
                  <a:tcPr marL="16456" marR="16456" marT="16456" marB="1645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9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Accusative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द्वितीया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dvitiiyaa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6456" marR="16456" marT="6582" marB="658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तत्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tat</a:t>
                      </a:r>
                    </a:p>
                  </a:txBody>
                  <a:tcPr marL="16456" marR="16456" marT="16456" marB="1645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ते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te</a:t>
                      </a:r>
                    </a:p>
                  </a:txBody>
                  <a:tcPr marL="16456" marR="16456" marT="16456" marB="1645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तानि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taani</a:t>
                      </a:r>
                    </a:p>
                  </a:txBody>
                  <a:tcPr marL="16456" marR="16456" marT="16456" marB="1645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9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Accusative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द्वितीया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dvitiiyaa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6456" marR="16456" marT="6582" marB="658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तम्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tam</a:t>
                      </a:r>
                    </a:p>
                  </a:txBody>
                  <a:tcPr marL="16456" marR="16456" marT="16456" marB="1645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तौ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tau</a:t>
                      </a:r>
                    </a:p>
                  </a:txBody>
                  <a:tcPr marL="16456" marR="16456" marT="16456" marB="1645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taam</a:t>
                      </a:r>
                    </a:p>
                  </a:txBody>
                  <a:tcPr marL="16456" marR="16456" marT="16456" marB="1645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9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Instrumental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तृतीया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tRRitiiya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6456" marR="16456" marT="6582" marB="658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तेन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tena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6456" marR="16456" marT="16456" marB="1645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ताभ्याम्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taabhyaam</a:t>
                      </a:r>
                    </a:p>
                  </a:txBody>
                  <a:tcPr marL="16456" marR="16456" marT="16456" marB="1645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तैः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taiH</a:t>
                      </a:r>
                    </a:p>
                  </a:txBody>
                  <a:tcPr marL="16456" marR="16456" marT="16456" marB="1645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9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Dative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चर्तुथी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chaturthii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6456" marR="16456" marT="6582" marB="658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तस्मै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tasmai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6456" marR="16456" marT="16456" marB="1645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ताभ्याम्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taabhyaam</a:t>
                      </a:r>
                    </a:p>
                  </a:txBody>
                  <a:tcPr marL="16456" marR="16456" marT="16456" marB="1645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तेभ्यः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tebhyaH</a:t>
                      </a:r>
                    </a:p>
                  </a:txBody>
                  <a:tcPr marL="16456" marR="16456" marT="16456" marB="1645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9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Ablative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पन्चमी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paJNachamii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6456" marR="16456" marT="6582" marB="658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तस्मात्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tasmaat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6456" marR="16456" marT="16456" marB="1645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ताभ्याम्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taabhyaam</a:t>
                      </a:r>
                    </a:p>
                  </a:txBody>
                  <a:tcPr marL="16456" marR="16456" marT="16456" marB="1645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तेभ्यः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tebhyaH</a:t>
                      </a:r>
                    </a:p>
                  </a:txBody>
                  <a:tcPr marL="16456" marR="16456" marT="16456" marB="1645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9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Genitive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षष्ठी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ShaShThii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6456" marR="16456" marT="6582" marB="658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तस्य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tasya</a:t>
                      </a:r>
                    </a:p>
                  </a:txBody>
                  <a:tcPr marL="16456" marR="16456" marT="16456" marB="1645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तयोः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tayoH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6456" marR="16456" marT="16456" marB="1645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तेषाम्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teShaam</a:t>
                      </a:r>
                    </a:p>
                  </a:txBody>
                  <a:tcPr marL="16456" marR="16456" marT="16456" marB="1645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9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Locative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सप्तमी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saptamii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6456" marR="16456" marT="6582" marB="658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तस्मिन्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tasmin</a:t>
                      </a:r>
                    </a:p>
                  </a:txBody>
                  <a:tcPr marL="16456" marR="16456" marT="16456" marB="1645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तयोः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tayoH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6456" marR="16456" marT="16456" marB="1645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तेषु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teShu</a:t>
                      </a:r>
                    </a:p>
                  </a:txBody>
                  <a:tcPr marL="16456" marR="16456" marT="16456" marB="1645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921">
                <a:tc>
                  <a:txBody>
                    <a:bodyPr/>
                    <a:lstStyle/>
                    <a:p>
                      <a:pPr algn="ctr" fontAlgn="ctr"/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6456" marR="16456" marT="6582" marB="658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6456" marR="16456" marT="16456" marB="1645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6857">
                <a:tc>
                  <a:txBody>
                    <a:bodyPr/>
                    <a:lstStyle/>
                    <a:p>
                      <a:pPr algn="ctr" fontAlgn="ctr"/>
                      <a:endParaRPr lang="hi-IN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6456" marR="16456" marT="6582" marB="658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6456" marR="16456" marT="16456" marB="1645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107220"/>
          <a:ext cx="8534404" cy="6674580"/>
        </p:xfrm>
        <a:graphic>
          <a:graphicData uri="http://schemas.openxmlformats.org/drawingml/2006/table">
            <a:tbl>
              <a:tblPr/>
              <a:tblGrid>
                <a:gridCol w="2133601"/>
                <a:gridCol w="2133601"/>
                <a:gridCol w="2133601"/>
                <a:gridCol w="2133601"/>
              </a:tblGrid>
              <a:tr h="515269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She - </a:t>
                      </a:r>
                      <a:r>
                        <a:rPr lang="hi-IN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तद् - </a:t>
                      </a: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tad </a:t>
                      </a:r>
                      <a:b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(</a:t>
                      </a:r>
                      <a:r>
                        <a:rPr lang="hi-IN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दकारान्त सर्वनाम स्त्रीलिङ्ग - </a:t>
                      </a:r>
                      <a:r>
                        <a:rPr lang="en-US" sz="16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dakaaraanta</a:t>
                      </a: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sarvanaama</a:t>
                      </a: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striiliN^ga</a:t>
                      </a: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)</a:t>
                      </a:r>
                    </a:p>
                  </a:txBody>
                  <a:tcPr marL="18313" marR="18313" marT="7325" marB="732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794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Case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विभक्ति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vibhakti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313" marR="18313" marT="7325" marB="732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Singular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एकवचन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ekavachana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313" marR="18313" marT="7325" marB="732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Dual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द्विवचन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dvivachana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313" marR="18313" marT="7325" marB="732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Plural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बहुवचन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bahuvachana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313" marR="18313" marT="7325" marB="732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5152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Nominative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प्रथमा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prathamaa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313" marR="18313" marT="7325" marB="732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सा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saa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ते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te</a:t>
                      </a: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ताः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taaH</a:t>
                      </a: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2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Accusative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द्वितीया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dvitiiyaa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313" marR="18313" marT="7325" marB="732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ताम्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taam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ते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te</a:t>
                      </a: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ताः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taaH</a:t>
                      </a: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94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Instrumental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तृतीया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tRRitiiya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313" marR="18313" marT="7325" marB="732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तया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tayaa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ताभ्याम्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taabhyaam</a:t>
                      </a: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ताभिः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taabhiH</a:t>
                      </a: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2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Dative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चर्तुथी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chaturthii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313" marR="18313" marT="7325" marB="732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तस्यै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tasmai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ताभ्याम्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taabhyaam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ताभ्यः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taabhyaH</a:t>
                      </a: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94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Ablative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पन्चमी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paJNachamii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313" marR="18313" marT="7325" marB="732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तस्याः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tasyaaH</a:t>
                      </a: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ताभ्याम्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taabhyaam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ताभ्यः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taabhyaH</a:t>
                      </a: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2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Genitive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षष्ठी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ShaShThii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313" marR="18313" marT="7325" marB="732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तस्याः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tasyaa</a:t>
                      </a: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तयोः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tayoH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तासाम्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taasaam</a:t>
                      </a: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52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Locative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सप्तमी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saptamii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313" marR="18313" marT="7325" marB="732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तस्याम्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tasyaam</a:t>
                      </a: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तयोः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tayoH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तासु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taasu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94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Vocative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सम्बोधन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sambodhana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313" marR="18313" marT="7325" marB="732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*** She or </a:t>
                      </a: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तद्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 (tad) does not have vocative case. ***</a:t>
                      </a: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52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Similar Words 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समरुप शब्द</a:t>
                      </a:r>
                    </a:p>
                  </a:txBody>
                  <a:tcPr marL="18313" marR="18313" marT="7325" marB="732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None</a:t>
                      </a: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398" y="152400"/>
          <a:ext cx="8839204" cy="6553196"/>
        </p:xfrm>
        <a:graphic>
          <a:graphicData uri="http://schemas.openxmlformats.org/drawingml/2006/table">
            <a:tbl>
              <a:tblPr/>
              <a:tblGrid>
                <a:gridCol w="2209801"/>
                <a:gridCol w="2209801"/>
                <a:gridCol w="2209801"/>
                <a:gridCol w="2209801"/>
              </a:tblGrid>
              <a:tr h="475513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He - </a:t>
                      </a: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तद् - </a:t>
                      </a:r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tad 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(</a:t>
                      </a: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दकारान्त सर्वनाम पुंलिङ्ग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dakaaraanta</a:t>
                      </a:r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sarvanaama</a:t>
                      </a:r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pu.nliN^ga</a:t>
                      </a:r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)</a:t>
                      </a:r>
                    </a:p>
                  </a:txBody>
                  <a:tcPr marL="18313" marR="18313" marT="7325" marB="732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941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Case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विभक्ति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vibhakti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313" marR="18313" marT="7325" marB="732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Singular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एकवचन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ekavachana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313" marR="18313" marT="7325" marB="732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Dual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द्विवचन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dvivachana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313" marR="18313" marT="7325" marB="732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Plural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बहुवचन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bahuvachana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313" marR="18313" marT="7325" marB="732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6305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Nominative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प्रथमा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prathamaa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313" marR="18313" marT="7325" marB="732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सः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saH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तौ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tau</a:t>
                      </a: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ते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te</a:t>
                      </a: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5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Accusative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द्वितीया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dvitiiyaa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313" marR="18313" marT="7325" marB="732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तम्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tam</a:t>
                      </a: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तौ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tau</a:t>
                      </a: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taam</a:t>
                      </a: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5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Instrumental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तृतीया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tRRitiiya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313" marR="18313" marT="7325" marB="732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तेन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tena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ताभ्याम्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taabhyaam</a:t>
                      </a: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तैः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taiH</a:t>
                      </a: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5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Dative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चर्तुथी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chaturthii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313" marR="18313" marT="7325" marB="732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तस्मै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tasmai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ताभ्याम्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taabhyaam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तेभ्यः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tebhyaH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5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Ablative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पन्चमी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paJNachamii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313" marR="18313" marT="7325" marB="732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तस्मात्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tasmaat</a:t>
                      </a: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ताभ्याम्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taabhyaam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तेभ्यः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tebhyaH</a:t>
                      </a: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5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Genitive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षष्ठी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ShaShThii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313" marR="18313" marT="7325" marB="732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तस्य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tasya</a:t>
                      </a: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तयोः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tayoH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तेषाम्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teShaam</a:t>
                      </a: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5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Locative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सप्तमी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saptamii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313" marR="18313" marT="7325" marB="732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तस्मिन्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tasmin</a:t>
                      </a: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तयोः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tayoH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तेषु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teShu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1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Vocative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सम्बोधन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sambodhana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313" marR="18313" marT="7325" marB="732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*** He or </a:t>
                      </a: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तद्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 (tad) does not have vocative case. ***</a:t>
                      </a: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7551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Similar Words 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समरुप शब्द</a:t>
                      </a:r>
                    </a:p>
                  </a:txBody>
                  <a:tcPr marL="18313" marR="18313" marT="7325" marB="732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None</a:t>
                      </a:r>
                    </a:p>
                  </a:txBody>
                  <a:tcPr marL="18313" marR="18313" marT="18313" marB="1831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76200"/>
          <a:ext cx="8458200" cy="6627438"/>
        </p:xfrm>
        <a:graphic>
          <a:graphicData uri="http://schemas.openxmlformats.org/drawingml/2006/table">
            <a:tbl>
              <a:tblPr/>
              <a:tblGrid>
                <a:gridCol w="2114550"/>
                <a:gridCol w="2114550"/>
                <a:gridCol w="2114550"/>
                <a:gridCol w="2114550"/>
              </a:tblGrid>
              <a:tr h="284949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You - </a:t>
                      </a:r>
                      <a:r>
                        <a:rPr lang="hi-IN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युष्मद् - </a:t>
                      </a:r>
                      <a:r>
                        <a:rPr lang="en-US" sz="16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yuShmad</a:t>
                      </a: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 </a:t>
                      </a:r>
                      <a:b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(</a:t>
                      </a:r>
                      <a:r>
                        <a:rPr lang="hi-IN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दकारान्त सर्वनाम - </a:t>
                      </a:r>
                      <a:r>
                        <a:rPr lang="en-US" sz="16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dakaaraanta</a:t>
                      </a: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sarvanaama</a:t>
                      </a: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)</a:t>
                      </a:r>
                    </a:p>
                  </a:txBody>
                  <a:tcPr marL="18493" marR="18493" marT="7397" marB="7397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514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Case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विभक्ति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vibhakti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493" marR="18493" marT="7397" marB="7397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Singular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एकवचन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ekavachana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493" marR="18493" marT="7397" marB="7397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Dual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द्विवचन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dvivachana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493" marR="18493" marT="7397" marB="7397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Plural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बहुवचन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bahuvachana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493" marR="18493" marT="7397" marB="7397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4181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Nominative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प्रथमा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prathamaa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493" marR="18493" marT="7397" marB="7397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त्वम्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tvam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493" marR="18493" marT="18493" marB="1849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युवाम्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yuvaam</a:t>
                      </a:r>
                    </a:p>
                  </a:txBody>
                  <a:tcPr marL="18493" marR="18493" marT="18493" marB="1849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यूयम्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yuuyam</a:t>
                      </a:r>
                    </a:p>
                  </a:txBody>
                  <a:tcPr marL="18493" marR="18493" marT="18493" marB="1849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9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Accusative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द्वितीया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dvitiiyaa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493" marR="18493" marT="7397" marB="7397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त्वाम्, त्वा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tvaam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, </a:t>
                      </a: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tvaa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493" marR="18493" marT="18493" marB="1849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युवाम्, वाम्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yuvaam, vaam</a:t>
                      </a:r>
                    </a:p>
                  </a:txBody>
                  <a:tcPr marL="18493" marR="18493" marT="18493" marB="1849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युष्मान्, वः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yuShmaan, vaH</a:t>
                      </a:r>
                    </a:p>
                  </a:txBody>
                  <a:tcPr marL="18493" marR="18493" marT="18493" marB="1849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4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Instrumental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तृतीया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tRRitiiya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493" marR="18493" marT="7397" marB="7397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त्वया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tvayaa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493" marR="18493" marT="18493" marB="1849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युवाभ्याम्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yuvabhyaam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493" marR="18493" marT="18493" marB="1849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युष्माभिः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yuShmaabhiH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493" marR="18493" marT="18493" marB="1849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9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Dative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चर्तुथी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chaturthii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493" marR="18493" marT="7397" marB="7397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तुभ्यम्, ते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tubhyam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, </a:t>
                      </a: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te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493" marR="18493" marT="18493" marB="1849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युवाभ्याम्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yuvaabhyaam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493" marR="18493" marT="18493" marB="1849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युष्मत्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tuShmat</a:t>
                      </a:r>
                    </a:p>
                  </a:txBody>
                  <a:tcPr marL="18493" marR="18493" marT="18493" marB="1849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4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Ablative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पन्चमी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paJNachamii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493" marR="18493" marT="7397" marB="7397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त्वत्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tvat</a:t>
                      </a:r>
                    </a:p>
                  </a:txBody>
                  <a:tcPr marL="18493" marR="18493" marT="18493" marB="1849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युवाभ्याम्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yuvaabhyaam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493" marR="18493" marT="18493" marB="1849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युष्मद्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yuShmad</a:t>
                      </a:r>
                    </a:p>
                  </a:txBody>
                  <a:tcPr marL="18493" marR="18493" marT="18493" marB="1849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9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Genitive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षष्ठी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ShaShThii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493" marR="18493" marT="7397" marB="7397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तव, ते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tava, te</a:t>
                      </a:r>
                    </a:p>
                  </a:txBody>
                  <a:tcPr marL="18493" marR="18493" marT="18493" marB="1849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युवयोः, वाम्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yuvayoH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, </a:t>
                      </a: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vaam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493" marR="18493" marT="18493" marB="1849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युष्माकम्, वः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yuShmaakam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, </a:t>
                      </a: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vaH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493" marR="18493" marT="18493" marB="1849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81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Locative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सप्तमी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saptamii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493" marR="18493" marT="7397" marB="7397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त्वयि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tvayi</a:t>
                      </a:r>
                    </a:p>
                  </a:txBody>
                  <a:tcPr marL="18493" marR="18493" marT="18493" marB="1849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युवयोः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yuvayoH</a:t>
                      </a:r>
                    </a:p>
                  </a:txBody>
                  <a:tcPr marL="18493" marR="18493" marT="18493" marB="1849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युष्मासु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yuShmaasu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493" marR="18493" marT="18493" marB="1849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4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Vocative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सम्बोधन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sambodhana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493" marR="18493" marT="7397" marB="7397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*** You or </a:t>
                      </a: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युष्मद्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 (</a:t>
                      </a: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yuShmad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) does not have vocative case. ***</a:t>
                      </a:r>
                    </a:p>
                  </a:txBody>
                  <a:tcPr marL="18493" marR="18493" marT="18493" marB="1849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181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Similar Words 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समरुप शब्द</a:t>
                      </a:r>
                    </a:p>
                  </a:txBody>
                  <a:tcPr marL="18493" marR="18493" marT="7397" marB="7397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None</a:t>
                      </a:r>
                    </a:p>
                  </a:txBody>
                  <a:tcPr marL="18493" marR="18493" marT="18493" marB="18493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-2" y="-152400"/>
          <a:ext cx="8991604" cy="6775708"/>
        </p:xfrm>
        <a:graphic>
          <a:graphicData uri="http://schemas.openxmlformats.org/drawingml/2006/table">
            <a:tbl>
              <a:tblPr/>
              <a:tblGrid>
                <a:gridCol w="2247901"/>
                <a:gridCol w="2247901"/>
                <a:gridCol w="2247901"/>
                <a:gridCol w="2247901"/>
              </a:tblGrid>
              <a:tr h="476719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I - </a:t>
                      </a:r>
                      <a:r>
                        <a:rPr lang="hi-IN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अस्मद् - </a:t>
                      </a:r>
                      <a:r>
                        <a:rPr lang="en-US" sz="16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asmad</a:t>
                      </a: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 </a:t>
                      </a:r>
                      <a:b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(</a:t>
                      </a:r>
                      <a:r>
                        <a:rPr lang="hi-IN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दकारान्त सर्वनाम - </a:t>
                      </a:r>
                      <a:r>
                        <a:rPr lang="en-US" sz="16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dakaaraanta</a:t>
                      </a: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sarvanaama</a:t>
                      </a:r>
                      <a:r>
                        <a:rPr lang="en-US" sz="1600" b="1" dirty="0">
                          <a:solidFill>
                            <a:srgbClr val="FF6600"/>
                          </a:solidFill>
                          <a:latin typeface="Verdana"/>
                        </a:rPr>
                        <a:t>)</a:t>
                      </a:r>
                    </a:p>
                  </a:txBody>
                  <a:tcPr marL="18594" marR="18594" marT="7438" marB="7438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544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Case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विभक्ति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vibhakti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594" marR="18594" marT="7438" marB="7438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Singular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एकवचन </a:t>
                      </a:r>
                      <a:r>
                        <a:rPr lang="hi-IN" sz="1400" b="1" dirty="0" smtClean="0">
                          <a:solidFill>
                            <a:srgbClr val="FF6600"/>
                          </a:solidFill>
                          <a:latin typeface="Verdana"/>
                        </a:rPr>
                        <a:t>–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ekavachana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594" marR="18594" marT="7438" marB="7438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Dual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द्विवचन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dvivachana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594" marR="18594" marT="7438" marB="7438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Plural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बहुवचन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bahuvachana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594" marR="18594" marT="7438" marB="7438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5557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Nominative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प्रथमा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prathamaa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594" marR="18594" marT="7438" marB="7438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अहम्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aham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आवाम्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aavaam</a:t>
                      </a: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वयम्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vayam</a:t>
                      </a: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57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Accusative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द्वितीया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dvitiiyaa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594" marR="18594" marT="7438" marB="7438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माम्, मा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maam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, </a:t>
                      </a: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maa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आवाम्, नौ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aavaam, nau</a:t>
                      </a: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अस्मान्, नः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asmaan, naH</a:t>
                      </a: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44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Instrumental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तृतीया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tRRitiiya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594" marR="18594" marT="7438" marB="7438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मया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mayaa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आवाभ्याम्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aavaabhyaam</a:t>
                      </a: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अस्माभिः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asmaabhiH</a:t>
                      </a: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59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Dative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चर्तुथी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chaturthii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594" marR="18594" marT="7438" marB="7438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मह्यम्, मे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mahyam, me</a:t>
                      </a: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आवाभ्याम्, नौ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aavaabhyaam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, </a:t>
                      </a: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nau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अस्मभ्यम्, नः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asmabhyam, naH</a:t>
                      </a: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44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Ablative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पन्चमी -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paJNachamii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18594" marR="18594" marT="7438" marB="7438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मत्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mat</a:t>
                      </a: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आवाभ्याम्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aavaabhyaam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  <a:t>अस्मत् </a:t>
                      </a:r>
                      <a:br>
                        <a:rPr lang="hi-IN" sz="18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>
                          <a:solidFill>
                            <a:srgbClr val="000000"/>
                          </a:solidFill>
                          <a:latin typeface="Verdana"/>
                        </a:rPr>
                        <a:t>asmat</a:t>
                      </a: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57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>
                          <a:solidFill>
                            <a:srgbClr val="FF6600"/>
                          </a:solidFill>
                          <a:latin typeface="Verdana"/>
                        </a:rPr>
                        <a:t>Genitive</a:t>
                      </a:r>
                      <a:br>
                        <a:rPr lang="en-US" sz="1400" b="1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>
                          <a:solidFill>
                            <a:srgbClr val="FF6600"/>
                          </a:solidFill>
                          <a:latin typeface="Verdana"/>
                        </a:rPr>
                        <a:t>षष्ठी - </a:t>
                      </a:r>
                      <a:r>
                        <a:rPr lang="en-US" sz="1400" b="1">
                          <a:solidFill>
                            <a:srgbClr val="FF6600"/>
                          </a:solidFill>
                          <a:latin typeface="Verdana"/>
                        </a:rPr>
                        <a:t>ShaShThii</a:t>
                      </a:r>
                    </a:p>
                  </a:txBody>
                  <a:tcPr marL="18594" marR="18594" marT="7438" marB="7438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मम, मे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mama, me</a:t>
                      </a: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आवयोः, नौ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aavayoH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, </a:t>
                      </a: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nau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अस्माकम्, नः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asmaakam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, </a:t>
                      </a: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naH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57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>
                          <a:solidFill>
                            <a:srgbClr val="FF6600"/>
                          </a:solidFill>
                          <a:latin typeface="Verdana"/>
                        </a:rPr>
                        <a:t>Locative</a:t>
                      </a:r>
                      <a:br>
                        <a:rPr lang="en-US" sz="1400" b="1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>
                          <a:solidFill>
                            <a:srgbClr val="FF6600"/>
                          </a:solidFill>
                          <a:latin typeface="Verdana"/>
                        </a:rPr>
                        <a:t>सप्तमी - </a:t>
                      </a:r>
                      <a:r>
                        <a:rPr lang="en-US" sz="1400" b="1">
                          <a:solidFill>
                            <a:srgbClr val="FF6600"/>
                          </a:solidFill>
                          <a:latin typeface="Verdana"/>
                        </a:rPr>
                        <a:t>saptamii</a:t>
                      </a:r>
                    </a:p>
                  </a:txBody>
                  <a:tcPr marL="18594" marR="18594" marT="7438" marB="7438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मयि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mayi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आवयोः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aavayoH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अस्मासु </a:t>
                      </a:r>
                      <a:br>
                        <a:rPr lang="hi-IN" sz="18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asmaasu</a:t>
                      </a:r>
                      <a:endParaRPr lang="en-US" sz="1800" b="0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44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>
                          <a:solidFill>
                            <a:srgbClr val="FF6600"/>
                          </a:solidFill>
                          <a:latin typeface="Verdana"/>
                        </a:rPr>
                        <a:t>Vocative</a:t>
                      </a:r>
                      <a:br>
                        <a:rPr lang="en-US" sz="1400" b="1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>
                          <a:solidFill>
                            <a:srgbClr val="FF6600"/>
                          </a:solidFill>
                          <a:latin typeface="Verdana"/>
                        </a:rPr>
                        <a:t>सम्बोधन - </a:t>
                      </a:r>
                      <a:r>
                        <a:rPr lang="en-US" sz="1400" b="1">
                          <a:solidFill>
                            <a:srgbClr val="FF6600"/>
                          </a:solidFill>
                          <a:latin typeface="Verdana"/>
                        </a:rPr>
                        <a:t>sambodhana</a:t>
                      </a:r>
                    </a:p>
                  </a:txBody>
                  <a:tcPr marL="18594" marR="18594" marT="7438" marB="7438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*** I or </a:t>
                      </a: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अस्मद्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 (</a:t>
                      </a:r>
                      <a:r>
                        <a:rPr lang="en-US" sz="18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asmad</a:t>
                      </a:r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) does not have vocative case. ***</a:t>
                      </a: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962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Similar Words 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समरुप शब्द</a:t>
                      </a:r>
                    </a:p>
                  </a:txBody>
                  <a:tcPr marL="18594" marR="18594" marT="7438" marB="7438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en-US" sz="1800" b="0" dirty="0">
                          <a:solidFill>
                            <a:srgbClr val="000000"/>
                          </a:solidFill>
                          <a:latin typeface="Verdana"/>
                        </a:rPr>
                        <a:t>None</a:t>
                      </a:r>
                    </a:p>
                  </a:txBody>
                  <a:tcPr marL="18594" marR="18594" marT="18594" marB="18594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689</Words>
  <Application>Microsoft Office PowerPoint</Application>
  <PresentationFormat>On-screen Show (4:3)</PresentationFormat>
  <Paragraphs>459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hh</dc:creator>
  <cp:lastModifiedBy>hh</cp:lastModifiedBy>
  <cp:revision>3</cp:revision>
  <dcterms:created xsi:type="dcterms:W3CDTF">2015-10-06T12:13:13Z</dcterms:created>
  <dcterms:modified xsi:type="dcterms:W3CDTF">2015-10-06T12:33:23Z</dcterms:modified>
</cp:coreProperties>
</file>