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66" d="100"/>
          <a:sy n="66" d="100"/>
        </p:scale>
        <p:origin x="-150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16F33-7ACD-4FE5-A70A-98F460454E86}" type="datetimeFigureOut">
              <a:rPr lang="en-IN" smtClean="0"/>
              <a:t>24-11-2016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15753-6F3E-421E-95E0-FD71BBA88E8A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4584" y="72008"/>
            <a:ext cx="914400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/>
              <a:t>		</a:t>
            </a:r>
            <a:r>
              <a:rPr lang="hi-IN" sz="2400" dirty="0" smtClean="0"/>
              <a:t>संस्कृत अभ्यास 19</a:t>
            </a:r>
          </a:p>
          <a:p>
            <a:endParaRPr lang="hi-IN" dirty="0" smtClean="0"/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तुम दोनो कहाँ से आ रहे हो</a:t>
            </a:r>
            <a:r>
              <a:rPr lang="en-IN" sz="2800" dirty="0" smtClean="0">
                <a:solidFill>
                  <a:srgbClr val="C00000"/>
                </a:solidFill>
              </a:rPr>
              <a:t>?</a:t>
            </a:r>
            <a:r>
              <a:rPr lang="hi-IN" sz="2800" dirty="0">
                <a:solidFill>
                  <a:srgbClr val="C00000"/>
                </a:solidFill>
              </a:rPr>
              <a:t> </a:t>
            </a:r>
            <a:r>
              <a:rPr lang="hi-IN" sz="2800" dirty="0" smtClean="0">
                <a:solidFill>
                  <a:srgbClr val="C00000"/>
                </a:solidFill>
              </a:rPr>
              <a:t>  </a:t>
            </a:r>
          </a:p>
          <a:p>
            <a:pPr marL="342900" indent="-342900"/>
            <a:r>
              <a:rPr lang="hi-IN" sz="2000" b="1" u="sng" dirty="0" smtClean="0"/>
              <a:t>उत्तर</a:t>
            </a:r>
            <a:r>
              <a:rPr lang="hi-IN" sz="2000" dirty="0" smtClean="0"/>
              <a:t>- युवां कुतः आगच्छथः</a:t>
            </a:r>
            <a:r>
              <a:rPr lang="en-IN" sz="2000" dirty="0" smtClean="0">
                <a:solidFill>
                  <a:srgbClr val="C00000"/>
                </a:solidFill>
              </a:rPr>
              <a:t>?</a:t>
            </a:r>
            <a:endParaRPr lang="hi-IN" sz="20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en-IN" dirty="0" smtClean="0">
                <a:solidFill>
                  <a:srgbClr val="C00000"/>
                </a:solidFill>
              </a:rPr>
              <a:t> </a:t>
            </a:r>
            <a:endParaRPr lang="hi-IN" sz="28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वे दोनो वहाँ क्या देख रही हैं</a:t>
            </a:r>
            <a:r>
              <a:rPr lang="en-IN" sz="2800" dirty="0" smtClean="0">
                <a:solidFill>
                  <a:srgbClr val="C00000"/>
                </a:solidFill>
              </a:rPr>
              <a:t>?</a:t>
            </a:r>
            <a:r>
              <a:rPr lang="hi-IN" sz="2800" dirty="0" smtClean="0">
                <a:solidFill>
                  <a:srgbClr val="C00000"/>
                </a:solidFill>
              </a:rPr>
              <a:t>	</a:t>
            </a:r>
          </a:p>
          <a:p>
            <a:pPr marL="342900" indent="-342900"/>
            <a:r>
              <a:rPr lang="hi-IN" sz="2000" dirty="0" smtClean="0">
                <a:solidFill>
                  <a:srgbClr val="C00000"/>
                </a:solidFill>
              </a:rPr>
              <a:t> </a:t>
            </a:r>
            <a:r>
              <a:rPr lang="hi-IN" sz="2000" dirty="0" smtClean="0"/>
              <a:t>तौ तत्र किं पश्यतः</a:t>
            </a:r>
          </a:p>
          <a:p>
            <a:pPr marL="342900" indent="-342900"/>
            <a:endParaRPr lang="hi-IN" dirty="0" smtClean="0"/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यहाँ से कौन दोनो जाएँगे</a:t>
            </a:r>
            <a:r>
              <a:rPr lang="en-IN" sz="2800" dirty="0" smtClean="0">
                <a:solidFill>
                  <a:srgbClr val="C00000"/>
                </a:solidFill>
              </a:rPr>
              <a:t>?</a:t>
            </a:r>
            <a:r>
              <a:rPr lang="hi-IN" sz="2800" dirty="0" smtClean="0">
                <a:solidFill>
                  <a:srgbClr val="C00000"/>
                </a:solidFill>
              </a:rPr>
              <a:t> 		</a:t>
            </a:r>
          </a:p>
          <a:p>
            <a:pPr marL="342900" indent="-342900"/>
            <a:r>
              <a:rPr lang="hi-IN" sz="2000" dirty="0" smtClean="0"/>
              <a:t>इतः </a:t>
            </a:r>
            <a:r>
              <a:rPr lang="hi-IN" sz="2000" dirty="0" smtClean="0"/>
              <a:t>कौ </a:t>
            </a:r>
            <a:r>
              <a:rPr lang="hi-IN" sz="2000" dirty="0" smtClean="0"/>
              <a:t>गमिष्यतः</a:t>
            </a:r>
          </a:p>
          <a:p>
            <a:pPr marL="342900" indent="-342900"/>
            <a:endParaRPr lang="hi-IN" dirty="0" smtClean="0"/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जो करेगा वह </a:t>
            </a:r>
            <a:r>
              <a:rPr lang="hi-IN" sz="2800" dirty="0" smtClean="0">
                <a:solidFill>
                  <a:srgbClr val="C00000"/>
                </a:solidFill>
              </a:rPr>
              <a:t>पाएगा।  	</a:t>
            </a:r>
          </a:p>
          <a:p>
            <a:pPr marL="342900" indent="-342900"/>
            <a:r>
              <a:rPr lang="hi-IN" sz="2000" dirty="0" smtClean="0"/>
              <a:t>यः करिष्यति सः प्राप्स्यति</a:t>
            </a:r>
            <a:r>
              <a:rPr lang="en-IN" sz="2000" dirty="0" smtClean="0"/>
              <a:t>/</a:t>
            </a:r>
            <a:r>
              <a:rPr lang="hi-IN" sz="2000" dirty="0" smtClean="0"/>
              <a:t>प्राप्तं करिष्यति</a:t>
            </a:r>
          </a:p>
          <a:p>
            <a:pPr marL="342900" indent="-342900"/>
            <a:endParaRPr lang="hi-IN" sz="2800" dirty="0" smtClean="0">
              <a:solidFill>
                <a:srgbClr val="C00000"/>
              </a:solidFill>
            </a:endParaRPr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जो करेगी वह </a:t>
            </a:r>
            <a:r>
              <a:rPr lang="hi-IN" sz="2800" dirty="0" smtClean="0">
                <a:solidFill>
                  <a:srgbClr val="C00000"/>
                </a:solidFill>
              </a:rPr>
              <a:t>पाएगी। 			</a:t>
            </a:r>
          </a:p>
          <a:p>
            <a:pPr marL="342900" indent="-342900"/>
            <a:r>
              <a:rPr lang="hi-IN" sz="2000" dirty="0" smtClean="0"/>
              <a:t>या करिष्यति सा प्राप्स्यति</a:t>
            </a:r>
          </a:p>
          <a:p>
            <a:pPr marL="342900" indent="-342900"/>
            <a:endParaRPr lang="hi-IN" dirty="0" smtClean="0"/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जो पुस्तक उसने दी थी वह कहाँ है</a:t>
            </a:r>
            <a:r>
              <a:rPr lang="en-IN" sz="2800" dirty="0" smtClean="0">
                <a:solidFill>
                  <a:srgbClr val="C00000"/>
                </a:solidFill>
              </a:rPr>
              <a:t>?</a:t>
            </a:r>
            <a:r>
              <a:rPr lang="hi-IN" sz="2800" dirty="0" smtClean="0">
                <a:solidFill>
                  <a:srgbClr val="C00000"/>
                </a:solidFill>
              </a:rPr>
              <a:t> </a:t>
            </a:r>
          </a:p>
          <a:p>
            <a:pPr marL="342900" indent="-342900"/>
            <a:r>
              <a:rPr lang="hi-IN" sz="2000" dirty="0" smtClean="0"/>
              <a:t>यं पुस्तकं सः अददत् तत् कुत्र अस्ति</a:t>
            </a:r>
            <a:r>
              <a:rPr lang="en-IN" sz="2000" dirty="0" smtClean="0"/>
              <a:t>?</a:t>
            </a:r>
            <a:endParaRPr lang="hi-IN" sz="2000" dirty="0" smtClean="0"/>
          </a:p>
          <a:p>
            <a:pPr marL="342900" indent="-342900"/>
            <a:endParaRPr lang="hi-IN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048" y="260648"/>
            <a:ext cx="874846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अभ्यास 19 क्रमशः</a:t>
            </a:r>
          </a:p>
          <a:p>
            <a:endParaRPr lang="hi-IN" dirty="0" smtClean="0"/>
          </a:p>
          <a:p>
            <a:endParaRPr lang="hi-IN" dirty="0"/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जो लोग वहाँ से आएँगे, वे सभी शिक्षक हैं। </a:t>
            </a:r>
          </a:p>
          <a:p>
            <a:pPr marL="342900" indent="-342900"/>
            <a:r>
              <a:rPr lang="hi-IN" sz="2000" dirty="0" smtClean="0"/>
              <a:t>ये जनाः ततः आगमिष्यन्ति,ते शिक्षकाः सन्ति।</a:t>
            </a:r>
          </a:p>
          <a:p>
            <a:pPr marL="342900" indent="-342900"/>
            <a:endParaRPr lang="hi-IN" dirty="0" smtClean="0"/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मोक्ष वह स्थान हैं,जहाँ से कभी कोई भी पुनः संसार में नहीं आता। </a:t>
            </a:r>
          </a:p>
          <a:p>
            <a:pPr marL="342900" indent="-342900"/>
            <a:r>
              <a:rPr lang="hi-IN" sz="2000" dirty="0" smtClean="0"/>
              <a:t>मोक्षं तत् स्थानं अस्ति,यतः कदा अपि को</a:t>
            </a:r>
            <a:r>
              <a:rPr lang="en-IN" sz="2000" dirty="0" smtClean="0"/>
              <a:t>s</a:t>
            </a:r>
            <a:r>
              <a:rPr lang="hi-IN" sz="2000" dirty="0" smtClean="0"/>
              <a:t>पि पुनः संसारे न आगच्छति।</a:t>
            </a:r>
          </a:p>
          <a:p>
            <a:pPr marL="342900" indent="-342900"/>
            <a:endParaRPr lang="hi-IN" dirty="0" smtClean="0"/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ये दोनो कपड़े कहाँ हैं</a:t>
            </a:r>
            <a:r>
              <a:rPr lang="en-IN" sz="2800" dirty="0" smtClean="0">
                <a:solidFill>
                  <a:srgbClr val="C00000"/>
                </a:solidFill>
              </a:rPr>
              <a:t>?</a:t>
            </a:r>
            <a:r>
              <a:rPr lang="hi-IN" sz="2800" dirty="0" smtClean="0">
                <a:solidFill>
                  <a:srgbClr val="C00000"/>
                </a:solidFill>
              </a:rPr>
              <a:t> </a:t>
            </a:r>
          </a:p>
          <a:p>
            <a:pPr marL="342900" indent="-342900"/>
            <a:r>
              <a:rPr lang="hi-IN" sz="2000" dirty="0" smtClean="0"/>
              <a:t>एते वस्त्रे कुत्र स्तः</a:t>
            </a:r>
            <a:r>
              <a:rPr lang="en-IN" sz="2000" dirty="0" smtClean="0"/>
              <a:t>?</a:t>
            </a:r>
            <a:endParaRPr lang="hi-IN" sz="2000" dirty="0" smtClean="0"/>
          </a:p>
          <a:p>
            <a:pPr marL="342900" indent="-342900"/>
            <a:endParaRPr lang="hi-IN" dirty="0" smtClean="0"/>
          </a:p>
          <a:p>
            <a:pPr marL="342900" indent="-342900"/>
            <a:r>
              <a:rPr lang="hi-IN" sz="2800" dirty="0" smtClean="0">
                <a:solidFill>
                  <a:srgbClr val="C00000"/>
                </a:solidFill>
              </a:rPr>
              <a:t>ये</a:t>
            </a:r>
            <a:r>
              <a:rPr lang="hi-IN" dirty="0" smtClean="0">
                <a:solidFill>
                  <a:srgbClr val="C00000"/>
                </a:solidFill>
              </a:rPr>
              <a:t> </a:t>
            </a:r>
            <a:r>
              <a:rPr lang="hi-IN" sz="2800" dirty="0" smtClean="0">
                <a:solidFill>
                  <a:srgbClr val="C00000"/>
                </a:solidFill>
              </a:rPr>
              <a:t>दोनो वहाँ से यहाँ आएँगी एते आगमिष्यतः</a:t>
            </a:r>
            <a:r>
              <a:rPr lang="en-IN" sz="2800" dirty="0" smtClean="0">
                <a:solidFill>
                  <a:srgbClr val="C00000"/>
                </a:solidFill>
              </a:rPr>
              <a:t>?</a:t>
            </a:r>
            <a:r>
              <a:rPr lang="hi-IN" sz="2800" dirty="0" smtClean="0">
                <a:solidFill>
                  <a:srgbClr val="C00000"/>
                </a:solidFill>
              </a:rPr>
              <a:t> </a:t>
            </a:r>
          </a:p>
          <a:p>
            <a:pPr marL="342900" indent="-342900"/>
            <a:r>
              <a:rPr lang="hi-IN" sz="2000" dirty="0" smtClean="0"/>
              <a:t>एते</a:t>
            </a:r>
            <a:r>
              <a:rPr lang="hi-IN" dirty="0" smtClean="0"/>
              <a:t> </a:t>
            </a:r>
            <a:r>
              <a:rPr lang="hi-IN" sz="2000" dirty="0" smtClean="0"/>
              <a:t>ततः इतः आगमिष्यतः</a:t>
            </a:r>
          </a:p>
          <a:p>
            <a:pPr marL="342900" indent="-342900">
              <a:buAutoNum type="arabicPeriod"/>
            </a:pPr>
            <a:endParaRPr lang="en-IN" dirty="0" smtClean="0">
              <a:solidFill>
                <a:srgbClr val="C00000"/>
              </a:solidFill>
            </a:endParaRPr>
          </a:p>
          <a:p>
            <a:endParaRPr lang="hi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-71462"/>
            <a:ext cx="9001156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hi-IN" sz="2800" b="1" dirty="0" smtClean="0">
                <a:solidFill>
                  <a:srgbClr val="FF0000"/>
                </a:solidFill>
              </a:rPr>
              <a:t>जोड़ी बनाओ</a:t>
            </a:r>
          </a:p>
          <a:p>
            <a:endParaRPr lang="hi-IN" dirty="0" smtClean="0"/>
          </a:p>
          <a:p>
            <a:pPr lvl="4" algn="just"/>
            <a:r>
              <a:rPr lang="hi-IN" sz="2400" dirty="0" smtClean="0"/>
              <a:t>सः			शिष्याय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अभितः			ग्रामात्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सह			बालकाय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प्रयोजनं			पुस्तकस्य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स्वस्ति			कर्ताकारक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क्रुध्यति			जीवात्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बहिः			प्रकोष्ठं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अतिरिक्तः		जनकेन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उपरि			पुत्रेण</a:t>
            </a:r>
            <a:endParaRPr lang="en-IN" sz="24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411760" y="836712"/>
            <a:ext cx="2304256" cy="288032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555776" y="1700808"/>
            <a:ext cx="2232248" cy="35283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55776" y="2276872"/>
            <a:ext cx="2520280" cy="35283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27784" y="3140968"/>
            <a:ext cx="2232248" cy="35283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843808" y="908720"/>
            <a:ext cx="2016224" cy="273630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627784" y="2348880"/>
            <a:ext cx="2160240" cy="201622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483768" y="1556792"/>
            <a:ext cx="2304256" cy="35283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915816" y="4581128"/>
            <a:ext cx="1872208" cy="129614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411760" y="2996952"/>
            <a:ext cx="2376264" cy="35283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57166"/>
            <a:ext cx="8429684" cy="627864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hi-IN" sz="2400" dirty="0" smtClean="0">
                <a:solidFill>
                  <a:srgbClr val="0000FF"/>
                </a:solidFill>
              </a:rPr>
              <a:t>सही उत्तर दें</a:t>
            </a:r>
          </a:p>
          <a:p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और-  </a:t>
            </a:r>
            <a:r>
              <a:rPr lang="hi-IN" sz="2400" i="1" dirty="0" smtClean="0"/>
              <a:t>च</a:t>
            </a:r>
            <a:r>
              <a:rPr lang="hi-IN" sz="3200" b="1" dirty="0" smtClean="0">
                <a:solidFill>
                  <a:srgbClr val="FF0066"/>
                </a:solidFill>
              </a:rPr>
              <a:t>		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इसलिये- </a:t>
            </a:r>
            <a:r>
              <a:rPr lang="hi-IN" sz="2400" b="1" i="1" dirty="0" smtClean="0"/>
              <a:t>अतः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क्या- </a:t>
            </a:r>
            <a:r>
              <a:rPr lang="hi-IN" sz="2400" b="1" i="1" dirty="0" smtClean="0"/>
              <a:t>किं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कौन- </a:t>
            </a:r>
            <a:r>
              <a:rPr lang="hi-IN" sz="2400" b="1" i="1" dirty="0" smtClean="0"/>
              <a:t>कः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कैसे- </a:t>
            </a:r>
            <a:r>
              <a:rPr lang="hi-IN" sz="2400" b="1" i="1" dirty="0" smtClean="0"/>
              <a:t>कथं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कहाँ </a:t>
            </a:r>
            <a:r>
              <a:rPr lang="hi-IN" sz="3200" b="1" dirty="0" smtClean="0">
                <a:solidFill>
                  <a:srgbClr val="FF0066"/>
                </a:solidFill>
              </a:rPr>
              <a:t>से- </a:t>
            </a:r>
            <a:r>
              <a:rPr lang="hi-IN" sz="2400" b="1" i="1" dirty="0" smtClean="0"/>
              <a:t>कुतः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समीप-</a:t>
            </a:r>
            <a:r>
              <a:rPr lang="hi-IN" sz="2400" b="1" i="1" dirty="0" smtClean="0"/>
              <a:t> समया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दुकानदार- </a:t>
            </a:r>
            <a:r>
              <a:rPr lang="hi-IN" sz="2400" b="1" i="1" dirty="0" smtClean="0"/>
              <a:t>विक्रियकः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साड़ी- </a:t>
            </a:r>
            <a:r>
              <a:rPr lang="hi-IN" sz="2400" b="1" i="1" dirty="0" smtClean="0"/>
              <a:t>शाटिका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कपड़े- </a:t>
            </a:r>
            <a:r>
              <a:rPr lang="hi-IN" sz="2400" b="1" i="1" dirty="0" smtClean="0"/>
              <a:t>वस्त्रं</a:t>
            </a:r>
            <a:endParaRPr lang="hi-IN" sz="2400" b="1" i="1" dirty="0" smtClean="0"/>
          </a:p>
          <a:p>
            <a:pPr marL="342900" indent="-342900">
              <a:buFont typeface="+mj-lt"/>
              <a:buAutoNum type="arabicPeriod"/>
            </a:pPr>
            <a:endParaRPr lang="hi-IN" sz="3200" b="1" dirty="0" smtClean="0">
              <a:solidFill>
                <a:srgbClr val="FF0066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hi-IN" sz="3200" b="1" dirty="0" smtClean="0">
              <a:solidFill>
                <a:srgbClr val="FF006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घड़ी- </a:t>
            </a:r>
            <a:r>
              <a:rPr lang="hi-IN" sz="2400" i="1" dirty="0" smtClean="0"/>
              <a:t>घटी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चम्मच- </a:t>
            </a:r>
            <a:r>
              <a:rPr lang="hi-IN" sz="2400" i="1" dirty="0" smtClean="0"/>
              <a:t>चमसः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लंगड़ा- </a:t>
            </a:r>
            <a:r>
              <a:rPr lang="hi-IN" sz="2400" i="1" dirty="0" smtClean="0"/>
              <a:t>खंजः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बचपन-</a:t>
            </a:r>
            <a:r>
              <a:rPr lang="hi-IN" sz="2400" i="1" dirty="0" smtClean="0"/>
              <a:t> बाल्यकालः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बूढ़ा- </a:t>
            </a:r>
            <a:r>
              <a:rPr lang="hi-IN" sz="2400" i="1" dirty="0" smtClean="0"/>
              <a:t>वृद्धः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सोना- </a:t>
            </a:r>
            <a:r>
              <a:rPr lang="hi-IN" sz="2400" i="1" dirty="0" smtClean="0"/>
              <a:t>स्वर्णः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बगीचा- </a:t>
            </a:r>
            <a:r>
              <a:rPr lang="hi-IN" sz="2400" i="1" dirty="0" smtClean="0"/>
              <a:t>उद्यानं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खिड़की- </a:t>
            </a:r>
            <a:r>
              <a:rPr lang="hi-IN" sz="2400" i="1" dirty="0" smtClean="0"/>
              <a:t>वातायनं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दरवाजा- </a:t>
            </a:r>
            <a:r>
              <a:rPr lang="hi-IN" sz="2400" i="1" dirty="0" smtClean="0"/>
              <a:t>द्वारं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शहर- </a:t>
            </a:r>
            <a:r>
              <a:rPr lang="hi-IN" sz="2400" i="1" dirty="0" smtClean="0"/>
              <a:t>नगरं</a:t>
            </a:r>
            <a:endParaRPr lang="hi-IN" sz="2400" i="1" dirty="0" smtClean="0"/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8929718" cy="750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अशुद्ध वाक्य को शुद्ध करें-</a:t>
            </a:r>
          </a:p>
          <a:p>
            <a:endParaRPr lang="hi-IN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रामं विद्यालयं गच्छति।</a:t>
            </a:r>
            <a:r>
              <a:rPr lang="en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	</a:t>
            </a:r>
            <a:r>
              <a:rPr lang="en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रामः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विद्यालयं गच्छति।</a:t>
            </a:r>
            <a:r>
              <a:rPr lang="en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बालकाः भोजनं करोति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बालकाः भोजनं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कुर्वन्ति।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800100" lvl="1" indent="-342900"/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त्वम् राज्यं रक्षतः। 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त्वम् राज्यं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रक्षसि।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सः वृक्षस्य प्रति पश्यति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सः वृक्षं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प्रति पश्यति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जनकः बालकं  फलं ददाति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जनकः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बालकाय 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फलं ददाति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देवं नमः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	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देवाय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नमः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गृहस्य परितः उद्यानः सन्ति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गृहं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परितः उद्यानः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अस्ति।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लेखक अर्चकं सह आपणं गच्छति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लेखकः अर्चकेन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सह आपणं गच्छति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आरक्षकं 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वृक्षेण पतति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आरक्षकः वृक्षात्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पतति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  <a:endParaRPr lang="hi-IN" sz="2000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सः स्वभावात् सज्जनः अस्ति</a:t>
            </a: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सः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स्वभावेन </a:t>
            </a:r>
            <a:r>
              <a:rPr lang="hi-IN" sz="2000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सज्जनः अस्ति।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endParaRPr lang="en-IN" sz="3200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dirty="0" smtClean="0"/>
              <a:t>		</a:t>
            </a: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रिक्त स्थान भरें-</a:t>
            </a:r>
          </a:p>
          <a:p>
            <a:endParaRPr lang="hi-IN" dirty="0"/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जनक </a:t>
            </a:r>
            <a:r>
              <a:rPr lang="hi-IN" sz="2800" dirty="0" smtClean="0">
                <a:solidFill>
                  <a:srgbClr val="0070C0"/>
                </a:solidFill>
              </a:rPr>
              <a:t>....</a:t>
            </a:r>
            <a:r>
              <a:rPr lang="hi-IN" sz="2400" i="1" dirty="0" smtClean="0">
                <a:solidFill>
                  <a:srgbClr val="FF0000"/>
                </a:solidFill>
              </a:rPr>
              <a:t>गृहात्</a:t>
            </a:r>
            <a:r>
              <a:rPr lang="hi-IN" sz="2800" dirty="0" smtClean="0">
                <a:solidFill>
                  <a:srgbClr val="0070C0"/>
                </a:solidFill>
              </a:rPr>
              <a:t>........... </a:t>
            </a:r>
            <a:r>
              <a:rPr lang="hi-IN" sz="2800" dirty="0" smtClean="0">
                <a:solidFill>
                  <a:srgbClr val="0070C0"/>
                </a:solidFill>
              </a:rPr>
              <a:t>(गृह) बहिः गच्छति।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संसारः </a:t>
            </a:r>
            <a:r>
              <a:rPr lang="hi-IN" sz="2800" dirty="0" smtClean="0">
                <a:solidFill>
                  <a:srgbClr val="0070C0"/>
                </a:solidFill>
              </a:rPr>
              <a:t>.....</a:t>
            </a:r>
            <a:r>
              <a:rPr lang="hi-IN" sz="2400" i="1" dirty="0" smtClean="0">
                <a:solidFill>
                  <a:srgbClr val="FF0000"/>
                </a:solidFill>
              </a:rPr>
              <a:t>.ईश्वरं</a:t>
            </a:r>
            <a:r>
              <a:rPr lang="hi-IN" sz="2800" dirty="0" smtClean="0">
                <a:solidFill>
                  <a:srgbClr val="0070C0"/>
                </a:solidFill>
              </a:rPr>
              <a:t>...... </a:t>
            </a:r>
            <a:r>
              <a:rPr lang="hi-IN" sz="2800" dirty="0" smtClean="0">
                <a:solidFill>
                  <a:srgbClr val="0070C0"/>
                </a:solidFill>
              </a:rPr>
              <a:t>( ईश्वर) नमति।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जीवः </a:t>
            </a:r>
            <a:r>
              <a:rPr lang="hi-IN" sz="2800" dirty="0" smtClean="0">
                <a:solidFill>
                  <a:srgbClr val="0070C0"/>
                </a:solidFill>
              </a:rPr>
              <a:t>.....</a:t>
            </a:r>
            <a:r>
              <a:rPr lang="hi-IN" sz="2400" i="1" dirty="0" smtClean="0">
                <a:solidFill>
                  <a:srgbClr val="FF0000"/>
                </a:solidFill>
              </a:rPr>
              <a:t>अजीवात्</a:t>
            </a:r>
            <a:r>
              <a:rPr lang="hi-IN" sz="2800" dirty="0" smtClean="0">
                <a:solidFill>
                  <a:srgbClr val="0070C0"/>
                </a:solidFill>
              </a:rPr>
              <a:t>...... </a:t>
            </a:r>
            <a:r>
              <a:rPr lang="hi-IN" sz="2800" dirty="0" smtClean="0">
                <a:solidFill>
                  <a:srgbClr val="0070C0"/>
                </a:solidFill>
              </a:rPr>
              <a:t>(अजीव) भिन्नः अस्ति।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बालकाः </a:t>
            </a:r>
            <a:r>
              <a:rPr lang="hi-IN" sz="2800" dirty="0" smtClean="0">
                <a:solidFill>
                  <a:srgbClr val="0070C0"/>
                </a:solidFill>
              </a:rPr>
              <a:t>...</a:t>
            </a:r>
            <a:r>
              <a:rPr lang="hi-IN" sz="2400" i="1" dirty="0" smtClean="0">
                <a:solidFill>
                  <a:srgbClr val="FF0000"/>
                </a:solidFill>
              </a:rPr>
              <a:t>कंदुकेन</a:t>
            </a:r>
            <a:r>
              <a:rPr lang="hi-IN" sz="2800" dirty="0" smtClean="0">
                <a:solidFill>
                  <a:srgbClr val="0070C0"/>
                </a:solidFill>
              </a:rPr>
              <a:t>..... </a:t>
            </a:r>
            <a:r>
              <a:rPr lang="hi-IN" sz="2800" dirty="0" smtClean="0">
                <a:solidFill>
                  <a:srgbClr val="0070C0"/>
                </a:solidFill>
              </a:rPr>
              <a:t>(कंदुक) </a:t>
            </a:r>
            <a:r>
              <a:rPr lang="hi-IN" sz="2800" dirty="0" smtClean="0">
                <a:solidFill>
                  <a:srgbClr val="0070C0"/>
                </a:solidFill>
              </a:rPr>
              <a:t>...</a:t>
            </a:r>
            <a:r>
              <a:rPr lang="hi-IN" sz="2400" i="1" dirty="0" smtClean="0">
                <a:solidFill>
                  <a:srgbClr val="FF0000"/>
                </a:solidFill>
              </a:rPr>
              <a:t>क्रीडन्ति</a:t>
            </a:r>
            <a:r>
              <a:rPr lang="hi-IN" sz="2800" dirty="0" smtClean="0">
                <a:solidFill>
                  <a:srgbClr val="0070C0"/>
                </a:solidFill>
              </a:rPr>
              <a:t>.....( </a:t>
            </a:r>
            <a:r>
              <a:rPr lang="hi-IN" sz="2800" dirty="0" smtClean="0">
                <a:solidFill>
                  <a:srgbClr val="0070C0"/>
                </a:solidFill>
              </a:rPr>
              <a:t>क्रीड्)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....</a:t>
            </a:r>
            <a:r>
              <a:rPr lang="hi-IN" sz="2400" i="1" dirty="0" smtClean="0">
                <a:solidFill>
                  <a:srgbClr val="FF0000"/>
                </a:solidFill>
              </a:rPr>
              <a:t>अश्वात्</a:t>
            </a:r>
            <a:r>
              <a:rPr lang="hi-IN" sz="2800" dirty="0" smtClean="0">
                <a:solidFill>
                  <a:srgbClr val="0070C0"/>
                </a:solidFill>
              </a:rPr>
              <a:t>..... </a:t>
            </a:r>
            <a:r>
              <a:rPr lang="hi-IN" sz="2800" dirty="0" smtClean="0">
                <a:solidFill>
                  <a:srgbClr val="0070C0"/>
                </a:solidFill>
              </a:rPr>
              <a:t>(अश्व) आरक्षकाः </a:t>
            </a:r>
            <a:r>
              <a:rPr lang="hi-IN" sz="2800" dirty="0" smtClean="0">
                <a:solidFill>
                  <a:srgbClr val="0070C0"/>
                </a:solidFill>
              </a:rPr>
              <a:t>...</a:t>
            </a:r>
            <a:r>
              <a:rPr lang="hi-IN" sz="2400" i="1" dirty="0" smtClean="0">
                <a:solidFill>
                  <a:srgbClr val="FF0000"/>
                </a:solidFill>
              </a:rPr>
              <a:t>पतन्ति</a:t>
            </a:r>
            <a:r>
              <a:rPr lang="hi-IN" sz="2800" dirty="0" smtClean="0">
                <a:solidFill>
                  <a:srgbClr val="0070C0"/>
                </a:solidFill>
              </a:rPr>
              <a:t>.......( </a:t>
            </a:r>
            <a:r>
              <a:rPr lang="hi-IN" sz="2800" dirty="0" smtClean="0">
                <a:solidFill>
                  <a:srgbClr val="0070C0"/>
                </a:solidFill>
              </a:rPr>
              <a:t>पत्)।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जनकः </a:t>
            </a:r>
            <a:r>
              <a:rPr lang="hi-IN" sz="2800" dirty="0" smtClean="0">
                <a:solidFill>
                  <a:srgbClr val="0070C0"/>
                </a:solidFill>
              </a:rPr>
              <a:t>..</a:t>
            </a:r>
            <a:r>
              <a:rPr lang="hi-IN" sz="2400" i="1" dirty="0" smtClean="0">
                <a:solidFill>
                  <a:srgbClr val="FF0000"/>
                </a:solidFill>
              </a:rPr>
              <a:t>पुत्रेण</a:t>
            </a:r>
            <a:r>
              <a:rPr lang="hi-IN" sz="2800" dirty="0" smtClean="0">
                <a:solidFill>
                  <a:srgbClr val="0070C0"/>
                </a:solidFill>
              </a:rPr>
              <a:t>......(</a:t>
            </a:r>
            <a:r>
              <a:rPr lang="hi-IN" sz="2800" dirty="0" smtClean="0">
                <a:solidFill>
                  <a:srgbClr val="0070C0"/>
                </a:solidFill>
              </a:rPr>
              <a:t>पुत्र) सह भोजनं करोति।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वयं </a:t>
            </a:r>
            <a:r>
              <a:rPr lang="hi-IN" sz="2800" dirty="0" smtClean="0">
                <a:solidFill>
                  <a:srgbClr val="0070C0"/>
                </a:solidFill>
              </a:rPr>
              <a:t>......</a:t>
            </a:r>
            <a:r>
              <a:rPr lang="hi-IN" sz="2400" i="1" dirty="0" smtClean="0">
                <a:solidFill>
                  <a:srgbClr val="FF0000"/>
                </a:solidFill>
              </a:rPr>
              <a:t>सांयकाले</a:t>
            </a:r>
            <a:r>
              <a:rPr lang="hi-IN" sz="2800" dirty="0" smtClean="0">
                <a:solidFill>
                  <a:srgbClr val="0070C0"/>
                </a:solidFill>
              </a:rPr>
              <a:t>... </a:t>
            </a:r>
            <a:r>
              <a:rPr lang="hi-IN" sz="2800" dirty="0" smtClean="0">
                <a:solidFill>
                  <a:srgbClr val="0070C0"/>
                </a:solidFill>
              </a:rPr>
              <a:t>(सांयकाल) </a:t>
            </a:r>
            <a:r>
              <a:rPr lang="hi-IN" sz="2800" dirty="0" smtClean="0">
                <a:solidFill>
                  <a:srgbClr val="0070C0"/>
                </a:solidFill>
              </a:rPr>
              <a:t>....</a:t>
            </a:r>
            <a:r>
              <a:rPr lang="hi-IN" sz="2400" i="1" dirty="0" smtClean="0">
                <a:solidFill>
                  <a:srgbClr val="FF0000"/>
                </a:solidFill>
              </a:rPr>
              <a:t>पठामः</a:t>
            </a:r>
            <a:r>
              <a:rPr lang="hi-IN" sz="2800" dirty="0" smtClean="0">
                <a:solidFill>
                  <a:srgbClr val="0070C0"/>
                </a:solidFill>
              </a:rPr>
              <a:t>......(</a:t>
            </a:r>
            <a:r>
              <a:rPr lang="hi-IN" sz="2800" dirty="0" smtClean="0">
                <a:solidFill>
                  <a:srgbClr val="0070C0"/>
                </a:solidFill>
              </a:rPr>
              <a:t>पठ्)।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शिक्षकः </a:t>
            </a:r>
            <a:r>
              <a:rPr lang="hi-IN" sz="2800" dirty="0" smtClean="0">
                <a:solidFill>
                  <a:srgbClr val="0070C0"/>
                </a:solidFill>
              </a:rPr>
              <a:t>....</a:t>
            </a:r>
            <a:r>
              <a:rPr lang="hi-IN" sz="2400" i="1" dirty="0" smtClean="0">
                <a:solidFill>
                  <a:srgbClr val="FF0000"/>
                </a:solidFill>
              </a:rPr>
              <a:t>हस्तेन</a:t>
            </a:r>
            <a:r>
              <a:rPr lang="hi-IN" sz="2800" dirty="0" smtClean="0">
                <a:solidFill>
                  <a:srgbClr val="0070C0"/>
                </a:solidFill>
              </a:rPr>
              <a:t>..... </a:t>
            </a:r>
            <a:r>
              <a:rPr lang="hi-IN" sz="2800" dirty="0" smtClean="0">
                <a:solidFill>
                  <a:srgbClr val="0070C0"/>
                </a:solidFill>
              </a:rPr>
              <a:t>(हस्त) लिखति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सः स्वभावेन</a:t>
            </a:r>
            <a:r>
              <a:rPr lang="hi-IN" sz="2800" dirty="0" smtClean="0">
                <a:solidFill>
                  <a:srgbClr val="0070C0"/>
                </a:solidFill>
              </a:rPr>
              <a:t>...</a:t>
            </a:r>
            <a:r>
              <a:rPr lang="hi-IN" sz="2400" i="1" dirty="0" smtClean="0">
                <a:solidFill>
                  <a:srgbClr val="FF0000"/>
                </a:solidFill>
              </a:rPr>
              <a:t>दुष्टः</a:t>
            </a:r>
            <a:r>
              <a:rPr lang="hi-IN" sz="2800" dirty="0" smtClean="0">
                <a:solidFill>
                  <a:srgbClr val="0070C0"/>
                </a:solidFill>
              </a:rPr>
              <a:t>..... </a:t>
            </a:r>
            <a:r>
              <a:rPr lang="hi-IN" sz="2800" dirty="0" smtClean="0">
                <a:solidFill>
                  <a:srgbClr val="0070C0"/>
                </a:solidFill>
              </a:rPr>
              <a:t>(दुष्ट</a:t>
            </a:r>
            <a:r>
              <a:rPr lang="hi-IN" sz="2800" dirty="0" smtClean="0">
                <a:solidFill>
                  <a:srgbClr val="0070C0"/>
                </a:solidFill>
              </a:rPr>
              <a:t>).....</a:t>
            </a:r>
            <a:r>
              <a:rPr lang="hi-IN" sz="2400" i="1" dirty="0" smtClean="0">
                <a:solidFill>
                  <a:srgbClr val="FF0000"/>
                </a:solidFill>
              </a:rPr>
              <a:t>अस्ति</a:t>
            </a:r>
            <a:r>
              <a:rPr lang="hi-IN" sz="2800" dirty="0" smtClean="0">
                <a:solidFill>
                  <a:srgbClr val="0070C0"/>
                </a:solidFill>
              </a:rPr>
              <a:t>.... </a:t>
            </a:r>
            <a:r>
              <a:rPr lang="hi-IN" sz="2800" dirty="0" smtClean="0">
                <a:solidFill>
                  <a:srgbClr val="0070C0"/>
                </a:solidFill>
              </a:rPr>
              <a:t>(अस्)।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एतत् रामस्य</a:t>
            </a:r>
            <a:r>
              <a:rPr lang="hi-IN" sz="2800" dirty="0" smtClean="0">
                <a:solidFill>
                  <a:srgbClr val="0070C0"/>
                </a:solidFill>
              </a:rPr>
              <a:t>....</a:t>
            </a:r>
            <a:r>
              <a:rPr lang="hi-IN" sz="2400" i="1" dirty="0" smtClean="0">
                <a:solidFill>
                  <a:srgbClr val="FF0000"/>
                </a:solidFill>
              </a:rPr>
              <a:t>.पुस्तकं</a:t>
            </a:r>
            <a:r>
              <a:rPr lang="hi-IN" sz="2800" dirty="0" smtClean="0">
                <a:solidFill>
                  <a:srgbClr val="0070C0"/>
                </a:solidFill>
              </a:rPr>
              <a:t>........ </a:t>
            </a:r>
            <a:r>
              <a:rPr lang="hi-IN" sz="2800" dirty="0" smtClean="0">
                <a:solidFill>
                  <a:srgbClr val="0070C0"/>
                </a:solidFill>
              </a:rPr>
              <a:t>(पुस्तक) </a:t>
            </a:r>
            <a:r>
              <a:rPr lang="hi-IN" sz="2800" dirty="0" smtClean="0">
                <a:solidFill>
                  <a:srgbClr val="0070C0"/>
                </a:solidFill>
              </a:rPr>
              <a:t>....</a:t>
            </a:r>
            <a:r>
              <a:rPr lang="hi-IN" sz="2400" i="1" dirty="0" smtClean="0">
                <a:solidFill>
                  <a:srgbClr val="FF0000"/>
                </a:solidFill>
              </a:rPr>
              <a:t>वातायनस्य</a:t>
            </a:r>
            <a:r>
              <a:rPr lang="hi-IN" sz="2800" dirty="0" smtClean="0">
                <a:solidFill>
                  <a:srgbClr val="0070C0"/>
                </a:solidFill>
              </a:rPr>
              <a:t>........... </a:t>
            </a:r>
            <a:r>
              <a:rPr lang="hi-IN" sz="2800" dirty="0" smtClean="0">
                <a:solidFill>
                  <a:srgbClr val="0070C0"/>
                </a:solidFill>
              </a:rPr>
              <a:t>(वातायन) उपरि अस्ति</a:t>
            </a:r>
            <a:endParaRPr lang="en-IN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81</Words>
  <Application>Microsoft Office PowerPoint</Application>
  <PresentationFormat>On-screen Show (4:3)</PresentationFormat>
  <Paragraphs>110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5</cp:revision>
  <dcterms:created xsi:type="dcterms:W3CDTF">2016-11-24T09:50:34Z</dcterms:created>
  <dcterms:modified xsi:type="dcterms:W3CDTF">2016-11-24T10:33:58Z</dcterms:modified>
</cp:coreProperties>
</file>