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FBB9-508D-4ACC-B5D2-ABE4C68F3FC9}" type="datetimeFigureOut">
              <a:rPr lang="en-IN" smtClean="0"/>
              <a:t>30-11-2017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BFC3-5935-4E70-A899-FCCDAC88B0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FBB9-508D-4ACC-B5D2-ABE4C68F3FC9}" type="datetimeFigureOut">
              <a:rPr lang="en-IN" smtClean="0"/>
              <a:t>30-11-2017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BFC3-5935-4E70-A899-FCCDAC88B0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FBB9-508D-4ACC-B5D2-ABE4C68F3FC9}" type="datetimeFigureOut">
              <a:rPr lang="en-IN" smtClean="0"/>
              <a:t>30-11-2017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BFC3-5935-4E70-A899-FCCDAC88B0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FBB9-508D-4ACC-B5D2-ABE4C68F3FC9}" type="datetimeFigureOut">
              <a:rPr lang="en-IN" smtClean="0"/>
              <a:t>30-11-2017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BFC3-5935-4E70-A899-FCCDAC88B0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FBB9-508D-4ACC-B5D2-ABE4C68F3FC9}" type="datetimeFigureOut">
              <a:rPr lang="en-IN" smtClean="0"/>
              <a:t>30-11-2017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BFC3-5935-4E70-A899-FCCDAC88B0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FBB9-508D-4ACC-B5D2-ABE4C68F3FC9}" type="datetimeFigureOut">
              <a:rPr lang="en-IN" smtClean="0"/>
              <a:t>30-11-2017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BFC3-5935-4E70-A899-FCCDAC88B0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FBB9-508D-4ACC-B5D2-ABE4C68F3FC9}" type="datetimeFigureOut">
              <a:rPr lang="en-IN" smtClean="0"/>
              <a:t>30-11-2017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BFC3-5935-4E70-A899-FCCDAC88B0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FBB9-508D-4ACC-B5D2-ABE4C68F3FC9}" type="datetimeFigureOut">
              <a:rPr lang="en-IN" smtClean="0"/>
              <a:t>30-11-2017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BFC3-5935-4E70-A899-FCCDAC88B0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FBB9-508D-4ACC-B5D2-ABE4C68F3FC9}" type="datetimeFigureOut">
              <a:rPr lang="en-IN" smtClean="0"/>
              <a:t>30-11-2017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BFC3-5935-4E70-A899-FCCDAC88B0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FBB9-508D-4ACC-B5D2-ABE4C68F3FC9}" type="datetimeFigureOut">
              <a:rPr lang="en-IN" smtClean="0"/>
              <a:t>30-11-2017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BFC3-5935-4E70-A899-FCCDAC88B0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38FBB9-508D-4ACC-B5D2-ABE4C68F3FC9}" type="datetimeFigureOut">
              <a:rPr lang="en-IN" smtClean="0"/>
              <a:t>30-11-2017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C8BFC3-5935-4E70-A899-FCCDAC88B062}" type="slidenum">
              <a:rPr lang="en-IN" smtClean="0"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38FBB9-508D-4ACC-B5D2-ABE4C68F3FC9}" type="datetimeFigureOut">
              <a:rPr lang="en-IN" smtClean="0"/>
              <a:t>30-11-2017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C8BFC3-5935-4E70-A899-FCCDAC88B062}" type="slidenum">
              <a:rPr lang="en-IN" smtClean="0"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0"/>
            <a:ext cx="9144000" cy="64017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6"/>
            <a:r>
              <a:rPr lang="hi-IN" sz="2800" b="1" dirty="0" smtClean="0">
                <a:solidFill>
                  <a:srgbClr val="FF0000"/>
                </a:solidFill>
              </a:rPr>
              <a:t>विसर्ग संधि </a:t>
            </a:r>
            <a:r>
              <a:rPr lang="hi-IN" sz="2800" b="1" dirty="0" smtClean="0">
                <a:solidFill>
                  <a:srgbClr val="FF0000"/>
                </a:solidFill>
              </a:rPr>
              <a:t>(3)</a:t>
            </a:r>
            <a:endParaRPr lang="hi-IN" sz="2800" b="1" dirty="0" smtClean="0">
              <a:solidFill>
                <a:srgbClr val="FF0000"/>
              </a:solidFill>
            </a:endParaRPr>
          </a:p>
          <a:p>
            <a:endParaRPr lang="hi-IN" dirty="0"/>
          </a:p>
          <a:p>
            <a:r>
              <a:rPr lang="hi-IN" dirty="0" smtClean="0"/>
              <a:t>यदि विसर्ग के पहले यदि </a:t>
            </a:r>
            <a:r>
              <a:rPr lang="hi-IN" dirty="0" smtClean="0"/>
              <a:t>अ और आ को छोड़कर कोई अन्य स्वर हो (इ,ई,उ,ऊ,ए,ऐ,ओ,औ) हो  </a:t>
            </a:r>
            <a:r>
              <a:rPr lang="hi-IN" dirty="0" smtClean="0"/>
              <a:t>और बाद </a:t>
            </a:r>
            <a:r>
              <a:rPr lang="hi-IN" dirty="0" smtClean="0"/>
              <a:t>में कोई भी स्वर हो अथवा </a:t>
            </a:r>
            <a:r>
              <a:rPr lang="hi-IN" dirty="0" smtClean="0"/>
              <a:t>वर्ग का 3, 4, 5 वर्ण हो अथवा ह, य, र्, ल्, व् हो तो विसर्ग को </a:t>
            </a:r>
            <a:r>
              <a:rPr lang="hi-IN" dirty="0" smtClean="0"/>
              <a:t>र् </a:t>
            </a:r>
            <a:r>
              <a:rPr lang="hi-IN" dirty="0" smtClean="0"/>
              <a:t>हो जाता है।</a:t>
            </a:r>
            <a:endParaRPr lang="hi-IN" dirty="0"/>
          </a:p>
          <a:p>
            <a:r>
              <a:rPr lang="hi-IN" dirty="0" smtClean="0"/>
              <a:t>जैसे-</a:t>
            </a:r>
          </a:p>
          <a:p>
            <a:endParaRPr lang="hi-IN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स्वर 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(अ</a:t>
            </a:r>
            <a:r>
              <a:rPr lang="en-IN" sz="2000" b="1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आ को छोड़कर)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स्वर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=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र्</a:t>
            </a:r>
          </a:p>
          <a:p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स्वर 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(अ</a:t>
            </a:r>
            <a:r>
              <a:rPr lang="en-IN" sz="2000" b="1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आ को छोड़कर)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ग्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घ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ङ्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=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र्</a:t>
            </a:r>
          </a:p>
          <a:p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स्वर 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(अ</a:t>
            </a:r>
            <a:r>
              <a:rPr lang="en-IN" sz="2000" b="1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आ को छोड़कर)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ज्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झ्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ञ्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=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र्</a:t>
            </a:r>
            <a:endParaRPr lang="hi-IN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स्वर 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(अ</a:t>
            </a:r>
            <a:r>
              <a:rPr lang="en-IN" sz="2000" b="1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आ को छोड़कर)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ड्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ढ़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ण्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=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र् </a:t>
            </a:r>
            <a:endParaRPr lang="hi-IN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स्वर 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(अ</a:t>
            </a:r>
            <a:r>
              <a:rPr lang="en-IN" sz="2000" b="1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आ को छोड़कर)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ब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भ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म्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=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र्</a:t>
            </a:r>
            <a:endParaRPr lang="hi-IN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स्वर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(अ</a:t>
            </a:r>
            <a:r>
              <a:rPr lang="en-IN" sz="2000" b="1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आ को छोड़कर)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द्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ध्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न्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=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र्</a:t>
            </a:r>
            <a:endParaRPr lang="hi-IN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स्वर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(अ</a:t>
            </a:r>
            <a:r>
              <a:rPr lang="en-IN" sz="2000" b="1" dirty="0" smtClean="0">
                <a:solidFill>
                  <a:schemeClr val="accent1">
                    <a:lumMod val="50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1">
                    <a:lumMod val="50000"/>
                  </a:schemeClr>
                </a:solidFill>
              </a:rPr>
              <a:t>आ को छोड़कर)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+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ह्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य्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र्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ल्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व् </a:t>
            </a:r>
            <a:r>
              <a:rPr lang="en-IN" sz="2000" b="1" dirty="0" smtClean="0">
                <a:solidFill>
                  <a:schemeClr val="accent2">
                    <a:lumMod val="75000"/>
                  </a:schemeClr>
                </a:solidFill>
              </a:rPr>
              <a:t>=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hi-IN" sz="2000" b="1" dirty="0" smtClean="0">
                <a:solidFill>
                  <a:schemeClr val="accent2">
                    <a:lumMod val="75000"/>
                  </a:schemeClr>
                </a:solidFill>
              </a:rPr>
              <a:t>र्</a:t>
            </a:r>
            <a:endParaRPr lang="hi-IN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endParaRPr lang="hi-IN" sz="2000" b="1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hi-IN" dirty="0" smtClean="0"/>
              <a:t>उदाहरण</a:t>
            </a:r>
          </a:p>
          <a:p>
            <a:endParaRPr lang="hi-IN" dirty="0"/>
          </a:p>
          <a:p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1.हरिः </a:t>
            </a: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 अवदत् </a:t>
            </a: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=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 हरिरवदत्</a:t>
            </a:r>
          </a:p>
          <a:p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2. गुरुः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 अस्ति </a:t>
            </a: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=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 गुरुरस्ति</a:t>
            </a:r>
          </a:p>
          <a:p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3. बहिः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 मुखः </a:t>
            </a: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=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 बहिर्मुखः</a:t>
            </a:r>
          </a:p>
          <a:p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4. लक्ष्मी </a:t>
            </a: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 इयम् </a:t>
            </a:r>
            <a:r>
              <a:rPr lang="en-IN" sz="2000" b="1" dirty="0" smtClean="0">
                <a:solidFill>
                  <a:schemeClr val="accent6">
                    <a:lumMod val="75000"/>
                  </a:schemeClr>
                </a:solidFill>
              </a:rPr>
              <a:t>=</a:t>
            </a:r>
            <a:r>
              <a:rPr lang="hi-IN" sz="2000" b="1" dirty="0" smtClean="0">
                <a:solidFill>
                  <a:schemeClr val="accent6">
                    <a:lumMod val="75000"/>
                  </a:schemeClr>
                </a:solidFill>
              </a:rPr>
              <a:t> लक्ष्मीरियम्</a:t>
            </a:r>
            <a:endParaRPr lang="hi-IN" sz="2000" b="1" dirty="0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0648"/>
            <a:ext cx="86409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i-IN" dirty="0" smtClean="0"/>
              <a:t>अभ्यास</a:t>
            </a:r>
          </a:p>
          <a:p>
            <a:endParaRPr lang="hi-IN" dirty="0"/>
          </a:p>
          <a:p>
            <a:pPr marL="342900" indent="-342900">
              <a:buAutoNum type="arabicPeriod"/>
            </a:pP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शिशुः</a:t>
            </a: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 आगच्छत् </a:t>
            </a:r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=</a:t>
            </a: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marL="342900" indent="-342900">
              <a:buAutoNum type="arabicPeriod"/>
            </a:pP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पितुः</a:t>
            </a: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 इच्छा </a:t>
            </a:r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=</a:t>
            </a: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marL="342900" indent="-342900">
              <a:buAutoNum type="arabicPeriod"/>
            </a:pP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बहिः</a:t>
            </a: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 आत्मा </a:t>
            </a:r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=</a:t>
            </a:r>
            <a:endParaRPr lang="hi-IN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दुः </a:t>
            </a:r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 उपयोग </a:t>
            </a:r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=</a:t>
            </a:r>
            <a:endParaRPr lang="hi-IN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पुनः</a:t>
            </a: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+</a:t>
            </a: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 रमते </a:t>
            </a:r>
            <a:r>
              <a:rPr lang="en-IN" dirty="0" smtClean="0">
                <a:solidFill>
                  <a:schemeClr val="accent6">
                    <a:lumMod val="75000"/>
                  </a:schemeClr>
                </a:solidFill>
              </a:rPr>
              <a:t>=</a:t>
            </a:r>
            <a:r>
              <a:rPr lang="hi-IN" dirty="0" smtClean="0">
                <a:solidFill>
                  <a:schemeClr val="accent6">
                    <a:lumMod val="75000"/>
                  </a:schemeClr>
                </a:solidFill>
              </a:rPr>
              <a:t>  </a:t>
            </a:r>
            <a:endParaRPr lang="en-IN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119529"/>
            <a:ext cx="8280920" cy="6309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7"/>
            <a:r>
              <a:rPr lang="hi-IN" sz="2400" b="1" dirty="0" smtClean="0">
                <a:solidFill>
                  <a:srgbClr val="00B050"/>
                </a:solidFill>
              </a:rPr>
              <a:t>विसर्ग संधि अभ्यास</a:t>
            </a:r>
          </a:p>
          <a:p>
            <a:endParaRPr lang="hi-IN" sz="2600" dirty="0"/>
          </a:p>
          <a:p>
            <a:r>
              <a:rPr lang="hi-IN" sz="2400" dirty="0" smtClean="0">
                <a:solidFill>
                  <a:srgbClr val="0070C0"/>
                </a:solidFill>
              </a:rPr>
              <a:t>1.गतो</a:t>
            </a:r>
            <a:r>
              <a:rPr lang="en-IN" sz="2400" dirty="0" smtClean="0">
                <a:solidFill>
                  <a:srgbClr val="0070C0"/>
                </a:solidFill>
              </a:rPr>
              <a:t>s</a:t>
            </a:r>
            <a:r>
              <a:rPr lang="hi-IN" sz="2400" dirty="0" smtClean="0">
                <a:solidFill>
                  <a:srgbClr val="0070C0"/>
                </a:solidFill>
              </a:rPr>
              <a:t>पि</a:t>
            </a:r>
          </a:p>
          <a:p>
            <a:r>
              <a:rPr lang="hi-IN" sz="2400" dirty="0" smtClean="0">
                <a:solidFill>
                  <a:srgbClr val="0070C0"/>
                </a:solidFill>
              </a:rPr>
              <a:t>2.विधिरेष</a:t>
            </a:r>
          </a:p>
          <a:p>
            <a:r>
              <a:rPr lang="hi-IN" sz="2400" dirty="0" smtClean="0">
                <a:solidFill>
                  <a:srgbClr val="0070C0"/>
                </a:solidFill>
              </a:rPr>
              <a:t>3.लसंतो</a:t>
            </a:r>
            <a:r>
              <a:rPr lang="en-IN" sz="2400" dirty="0" smtClean="0">
                <a:solidFill>
                  <a:srgbClr val="0070C0"/>
                </a:solidFill>
              </a:rPr>
              <a:t>s</a:t>
            </a:r>
            <a:r>
              <a:rPr lang="hi-IN" sz="2400" dirty="0" smtClean="0">
                <a:solidFill>
                  <a:srgbClr val="0070C0"/>
                </a:solidFill>
              </a:rPr>
              <a:t>तंरहिताः</a:t>
            </a:r>
          </a:p>
          <a:p>
            <a:r>
              <a:rPr lang="hi-IN" sz="2400" dirty="0" smtClean="0">
                <a:solidFill>
                  <a:srgbClr val="0070C0"/>
                </a:solidFill>
              </a:rPr>
              <a:t>4.भवरागो</a:t>
            </a:r>
            <a:r>
              <a:rPr lang="en-IN" sz="2400" dirty="0" smtClean="0">
                <a:solidFill>
                  <a:srgbClr val="0070C0"/>
                </a:solidFill>
              </a:rPr>
              <a:t>S</a:t>
            </a:r>
            <a:r>
              <a:rPr lang="hi-IN" sz="2400" dirty="0" smtClean="0">
                <a:solidFill>
                  <a:srgbClr val="0070C0"/>
                </a:solidFill>
              </a:rPr>
              <a:t>द्भुत</a:t>
            </a:r>
          </a:p>
          <a:p>
            <a:r>
              <a:rPr lang="hi-IN" sz="2400" dirty="0" smtClean="0">
                <a:solidFill>
                  <a:srgbClr val="0070C0"/>
                </a:solidFill>
              </a:rPr>
              <a:t>5.निरापेक्षोबंधुर्विदित</a:t>
            </a:r>
          </a:p>
          <a:p>
            <a:r>
              <a:rPr lang="hi-IN" sz="2400" dirty="0" smtClean="0">
                <a:solidFill>
                  <a:srgbClr val="0070C0"/>
                </a:solidFill>
              </a:rPr>
              <a:t>6.भक्तिर्जिने</a:t>
            </a:r>
          </a:p>
          <a:p>
            <a:r>
              <a:rPr lang="hi-IN" sz="2400" dirty="0" smtClean="0">
                <a:solidFill>
                  <a:srgbClr val="0070C0"/>
                </a:solidFill>
              </a:rPr>
              <a:t>7.दरिद्रो</a:t>
            </a:r>
            <a:r>
              <a:rPr lang="en-IN" sz="2400" dirty="0" smtClean="0">
                <a:solidFill>
                  <a:srgbClr val="0070C0"/>
                </a:solidFill>
              </a:rPr>
              <a:t>S</a:t>
            </a:r>
            <a:r>
              <a:rPr lang="hi-IN" sz="2400" dirty="0" smtClean="0">
                <a:solidFill>
                  <a:srgbClr val="0070C0"/>
                </a:solidFill>
              </a:rPr>
              <a:t>पि</a:t>
            </a:r>
          </a:p>
          <a:p>
            <a:r>
              <a:rPr lang="hi-IN" sz="2400" dirty="0" smtClean="0">
                <a:solidFill>
                  <a:srgbClr val="0070C0"/>
                </a:solidFill>
              </a:rPr>
              <a:t>8.वारिधिरियं</a:t>
            </a:r>
          </a:p>
          <a:p>
            <a:r>
              <a:rPr lang="hi-IN" sz="2400" dirty="0" smtClean="0">
                <a:solidFill>
                  <a:srgbClr val="0070C0"/>
                </a:solidFill>
              </a:rPr>
              <a:t>9.हरैरुदारैः</a:t>
            </a:r>
          </a:p>
          <a:p>
            <a:r>
              <a:rPr lang="hi-IN" sz="2400" dirty="0" smtClean="0">
                <a:solidFill>
                  <a:srgbClr val="0070C0"/>
                </a:solidFill>
              </a:rPr>
              <a:t>10.त्रपो</a:t>
            </a:r>
            <a:r>
              <a:rPr lang="en-IN" sz="2400" dirty="0" smtClean="0">
                <a:solidFill>
                  <a:srgbClr val="0070C0"/>
                </a:solidFill>
              </a:rPr>
              <a:t>S</a:t>
            </a:r>
            <a:r>
              <a:rPr lang="hi-IN" sz="2400" dirty="0" smtClean="0">
                <a:solidFill>
                  <a:srgbClr val="0070C0"/>
                </a:solidFill>
              </a:rPr>
              <a:t>हम्</a:t>
            </a:r>
          </a:p>
          <a:p>
            <a:r>
              <a:rPr lang="hi-IN" sz="2400" dirty="0" smtClean="0">
                <a:solidFill>
                  <a:srgbClr val="0070C0"/>
                </a:solidFill>
              </a:rPr>
              <a:t>11.कोवा</a:t>
            </a:r>
          </a:p>
          <a:p>
            <a:r>
              <a:rPr lang="hi-IN" sz="2400" dirty="0" smtClean="0">
                <a:solidFill>
                  <a:srgbClr val="0070C0"/>
                </a:solidFill>
              </a:rPr>
              <a:t>12.शक्तिरपि</a:t>
            </a:r>
          </a:p>
          <a:p>
            <a:r>
              <a:rPr lang="hi-IN" sz="2400" dirty="0" smtClean="0">
                <a:solidFill>
                  <a:srgbClr val="0070C0"/>
                </a:solidFill>
              </a:rPr>
              <a:t>13.भक्तिरेव</a:t>
            </a:r>
          </a:p>
          <a:p>
            <a:r>
              <a:rPr lang="hi-IN" sz="2400" dirty="0" smtClean="0">
                <a:solidFill>
                  <a:srgbClr val="0070C0"/>
                </a:solidFill>
              </a:rPr>
              <a:t>14परमाणुभिस्तवं</a:t>
            </a:r>
          </a:p>
          <a:p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247</Words>
  <Application>Microsoft Office PowerPoint</Application>
  <PresentationFormat>On-screen Show (4:3)</PresentationFormat>
  <Paragraphs>42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Slide 1</vt:lpstr>
      <vt:lpstr>Slide 2</vt:lpstr>
      <vt:lpstr>Slide 3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1</cp:revision>
  <dcterms:created xsi:type="dcterms:W3CDTF">2017-11-30T06:17:45Z</dcterms:created>
  <dcterms:modified xsi:type="dcterms:W3CDTF">2017-11-30T07:22:18Z</dcterms:modified>
</cp:coreProperties>
</file>