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CB79F5C5-35BE-4CD9-85CC-843BAC9D0B14}" type="datetimeFigureOut">
              <a:rPr lang="en-IN" smtClean="0"/>
              <a:pPr/>
              <a:t>08-11-2017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05DFB3E-CADA-46FA-811A-BEA3B53057C7}"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B79F5C5-35BE-4CD9-85CC-843BAC9D0B14}" type="datetimeFigureOut">
              <a:rPr lang="en-IN" smtClean="0"/>
              <a:pPr/>
              <a:t>08-11-2017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05DFB3E-CADA-46FA-811A-BEA3B53057C7}"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79F5C5-35BE-4CD9-85CC-843BAC9D0B14}" type="datetimeFigureOut">
              <a:rPr lang="en-IN" smtClean="0"/>
              <a:pPr/>
              <a:t>08-11-2017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05DFB3E-CADA-46FA-811A-BEA3B53057C7}"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CB79F5C5-35BE-4CD9-85CC-843BAC9D0B14}" type="datetimeFigureOut">
              <a:rPr lang="en-IN" smtClean="0"/>
              <a:pPr/>
              <a:t>08-11-2017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05DFB3E-CADA-46FA-811A-BEA3B53057C7}"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CB79F5C5-35BE-4CD9-85CC-843BAC9D0B14}" type="datetimeFigureOut">
              <a:rPr lang="en-IN" smtClean="0"/>
              <a:pPr/>
              <a:t>08-11-2017</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05DFB3E-CADA-46FA-811A-BEA3B53057C7}"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CB79F5C5-35BE-4CD9-85CC-843BAC9D0B14}" type="datetimeFigureOut">
              <a:rPr lang="en-IN" smtClean="0"/>
              <a:pPr/>
              <a:t>08-11-2017</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05DFB3E-CADA-46FA-811A-BEA3B53057C7}"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79F5C5-35BE-4CD9-85CC-843BAC9D0B14}" type="datetimeFigureOut">
              <a:rPr lang="en-IN" smtClean="0"/>
              <a:pPr/>
              <a:t>08-11-2017</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05DFB3E-CADA-46FA-811A-BEA3B53057C7}"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79F5C5-35BE-4CD9-85CC-843BAC9D0B14}" type="datetimeFigureOut">
              <a:rPr lang="en-IN" smtClean="0"/>
              <a:pPr/>
              <a:t>08-11-2017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05DFB3E-CADA-46FA-811A-BEA3B53057C7}"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79F5C5-35BE-4CD9-85CC-843BAC9D0B14}" type="datetimeFigureOut">
              <a:rPr lang="en-IN" smtClean="0"/>
              <a:pPr/>
              <a:t>08-11-2017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05DFB3E-CADA-46FA-811A-BEA3B53057C7}"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B79F5C5-35BE-4CD9-85CC-843BAC9D0B14}" type="datetimeFigureOut">
              <a:rPr lang="en-IN" smtClean="0"/>
              <a:pPr/>
              <a:t>08-11-2017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05DFB3E-CADA-46FA-811A-BEA3B53057C7}"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B79F5C5-35BE-4CD9-85CC-843BAC9D0B14}" type="datetimeFigureOut">
              <a:rPr lang="en-IN" smtClean="0"/>
              <a:pPr/>
              <a:t>08-11-2017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05DFB3E-CADA-46FA-811A-BEA3B53057C7}"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79F5C5-35BE-4CD9-85CC-843BAC9D0B14}" type="datetimeFigureOut">
              <a:rPr lang="en-IN" smtClean="0"/>
              <a:pPr/>
              <a:t>08-11-2017</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5DFB3E-CADA-46FA-811A-BEA3B53057C7}"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7325082"/>
          </a:xfrm>
          <a:prstGeom prst="rect">
            <a:avLst/>
          </a:prstGeom>
          <a:noFill/>
        </p:spPr>
        <p:txBody>
          <a:bodyPr wrap="square" rtlCol="0">
            <a:spAutoFit/>
          </a:bodyPr>
          <a:lstStyle/>
          <a:p>
            <a:pPr lvl="6"/>
            <a:r>
              <a:rPr lang="hi-IN" sz="2800" b="1" dirty="0" smtClean="0">
                <a:solidFill>
                  <a:srgbClr val="FF0000"/>
                </a:solidFill>
              </a:rPr>
              <a:t>विसर्ग संधि (2)</a:t>
            </a:r>
          </a:p>
          <a:p>
            <a:endParaRPr lang="hi-IN" dirty="0"/>
          </a:p>
          <a:p>
            <a:r>
              <a:rPr lang="hi-IN" sz="2000" dirty="0" smtClean="0">
                <a:solidFill>
                  <a:srgbClr val="0070C0"/>
                </a:solidFill>
              </a:rPr>
              <a:t>विसर्ग के पश्चात् श्, ष्, या स् आवे तो विसर्ग में या तो कोई परिवर्तन नहीं आता अथवा उसके स्थान पर आगे वाला वर्ण हो जाता है। अर्थात् श् आगे होने पर विसर्ग को श् हो जाता है, ष् आगे होने पर विसर्ग को ष् हो जाता है और स् आगे होने पर विसर्ग को स् हो जाता है।</a:t>
            </a:r>
          </a:p>
          <a:p>
            <a:endParaRPr lang="hi-IN" dirty="0"/>
          </a:p>
          <a:p>
            <a:r>
              <a:rPr lang="hi-IN" dirty="0" smtClean="0"/>
              <a:t>जैसे-</a:t>
            </a:r>
          </a:p>
          <a:p>
            <a:endParaRPr lang="hi-IN" dirty="0"/>
          </a:p>
          <a:p>
            <a:r>
              <a:rPr lang="hi-IN" sz="2000" b="1" dirty="0" smtClean="0">
                <a:solidFill>
                  <a:schemeClr val="accent2">
                    <a:lumMod val="75000"/>
                  </a:schemeClr>
                </a:solidFill>
              </a:rPr>
              <a:t>अः </a:t>
            </a:r>
            <a:r>
              <a:rPr lang="en-IN" sz="2000" b="1" dirty="0" smtClean="0">
                <a:solidFill>
                  <a:schemeClr val="accent2">
                    <a:lumMod val="75000"/>
                  </a:schemeClr>
                </a:solidFill>
              </a:rPr>
              <a:t>+</a:t>
            </a:r>
            <a:r>
              <a:rPr lang="hi-IN" sz="2000" b="1" dirty="0" smtClean="0">
                <a:solidFill>
                  <a:schemeClr val="accent2">
                    <a:lumMod val="75000"/>
                  </a:schemeClr>
                </a:solidFill>
              </a:rPr>
              <a:t> स् </a:t>
            </a:r>
            <a:r>
              <a:rPr lang="en-IN" sz="2000" b="1" dirty="0" smtClean="0">
                <a:solidFill>
                  <a:schemeClr val="accent2">
                    <a:lumMod val="75000"/>
                  </a:schemeClr>
                </a:solidFill>
              </a:rPr>
              <a:t>=</a:t>
            </a:r>
            <a:r>
              <a:rPr lang="hi-IN" sz="2000" b="1" dirty="0" smtClean="0">
                <a:solidFill>
                  <a:schemeClr val="accent2">
                    <a:lumMod val="75000"/>
                  </a:schemeClr>
                </a:solidFill>
              </a:rPr>
              <a:t> अः</a:t>
            </a:r>
            <a:r>
              <a:rPr lang="en-IN" sz="2000" b="1" dirty="0" smtClean="0">
                <a:solidFill>
                  <a:schemeClr val="accent2">
                    <a:lumMod val="75000"/>
                  </a:schemeClr>
                </a:solidFill>
              </a:rPr>
              <a:t>/ </a:t>
            </a:r>
            <a:r>
              <a:rPr lang="hi-IN" sz="2000" b="1" dirty="0" smtClean="0">
                <a:solidFill>
                  <a:schemeClr val="accent2">
                    <a:lumMod val="75000"/>
                  </a:schemeClr>
                </a:solidFill>
              </a:rPr>
              <a:t>स्</a:t>
            </a:r>
          </a:p>
          <a:p>
            <a:endParaRPr lang="hi-IN" sz="2000" b="1" dirty="0" smtClean="0">
              <a:solidFill>
                <a:schemeClr val="accent2">
                  <a:lumMod val="75000"/>
                </a:schemeClr>
              </a:solidFill>
            </a:endParaRPr>
          </a:p>
          <a:p>
            <a:r>
              <a:rPr lang="hi-IN" sz="2000" b="1" dirty="0" smtClean="0">
                <a:solidFill>
                  <a:schemeClr val="accent2">
                    <a:lumMod val="75000"/>
                  </a:schemeClr>
                </a:solidFill>
              </a:rPr>
              <a:t>अः </a:t>
            </a:r>
            <a:r>
              <a:rPr lang="en-IN" sz="2000" b="1" dirty="0" smtClean="0">
                <a:solidFill>
                  <a:schemeClr val="accent2">
                    <a:lumMod val="75000"/>
                  </a:schemeClr>
                </a:solidFill>
              </a:rPr>
              <a:t>+</a:t>
            </a:r>
            <a:r>
              <a:rPr lang="hi-IN" sz="2000" b="1" dirty="0" smtClean="0">
                <a:solidFill>
                  <a:schemeClr val="accent2">
                    <a:lumMod val="75000"/>
                  </a:schemeClr>
                </a:solidFill>
              </a:rPr>
              <a:t> श् </a:t>
            </a:r>
            <a:r>
              <a:rPr lang="en-IN" sz="2000" b="1" dirty="0" smtClean="0">
                <a:solidFill>
                  <a:schemeClr val="accent2">
                    <a:lumMod val="75000"/>
                  </a:schemeClr>
                </a:solidFill>
              </a:rPr>
              <a:t>=</a:t>
            </a:r>
            <a:r>
              <a:rPr lang="hi-IN" sz="2000" b="1" dirty="0" smtClean="0">
                <a:solidFill>
                  <a:schemeClr val="accent2">
                    <a:lumMod val="75000"/>
                  </a:schemeClr>
                </a:solidFill>
              </a:rPr>
              <a:t> अः</a:t>
            </a:r>
            <a:r>
              <a:rPr lang="en-IN" sz="2000" b="1" dirty="0" smtClean="0">
                <a:solidFill>
                  <a:schemeClr val="accent2">
                    <a:lumMod val="75000"/>
                  </a:schemeClr>
                </a:solidFill>
              </a:rPr>
              <a:t>/ </a:t>
            </a:r>
            <a:r>
              <a:rPr lang="hi-IN" sz="2000" b="1" dirty="0" smtClean="0">
                <a:solidFill>
                  <a:schemeClr val="accent2">
                    <a:lumMod val="75000"/>
                  </a:schemeClr>
                </a:solidFill>
              </a:rPr>
              <a:t>श्</a:t>
            </a:r>
          </a:p>
          <a:p>
            <a:endParaRPr lang="hi-IN" sz="2000" b="1" dirty="0" smtClean="0">
              <a:solidFill>
                <a:schemeClr val="accent2">
                  <a:lumMod val="75000"/>
                </a:schemeClr>
              </a:solidFill>
            </a:endParaRPr>
          </a:p>
          <a:p>
            <a:r>
              <a:rPr lang="hi-IN" sz="2000" b="1" dirty="0" smtClean="0">
                <a:solidFill>
                  <a:schemeClr val="accent2">
                    <a:lumMod val="75000"/>
                  </a:schemeClr>
                </a:solidFill>
              </a:rPr>
              <a:t>अः </a:t>
            </a:r>
            <a:r>
              <a:rPr lang="en-IN" sz="2000" b="1" dirty="0" smtClean="0">
                <a:solidFill>
                  <a:schemeClr val="accent2">
                    <a:lumMod val="75000"/>
                  </a:schemeClr>
                </a:solidFill>
              </a:rPr>
              <a:t>+</a:t>
            </a:r>
            <a:r>
              <a:rPr lang="hi-IN" sz="2000" b="1" dirty="0" smtClean="0">
                <a:solidFill>
                  <a:schemeClr val="accent2">
                    <a:lumMod val="75000"/>
                  </a:schemeClr>
                </a:solidFill>
              </a:rPr>
              <a:t> ष् </a:t>
            </a:r>
            <a:r>
              <a:rPr lang="en-IN" sz="2000" b="1" dirty="0" smtClean="0">
                <a:solidFill>
                  <a:schemeClr val="accent2">
                    <a:lumMod val="75000"/>
                  </a:schemeClr>
                </a:solidFill>
              </a:rPr>
              <a:t>=</a:t>
            </a:r>
            <a:r>
              <a:rPr lang="hi-IN" sz="2000" b="1" dirty="0" smtClean="0">
                <a:solidFill>
                  <a:schemeClr val="accent2">
                    <a:lumMod val="75000"/>
                  </a:schemeClr>
                </a:solidFill>
              </a:rPr>
              <a:t> अः</a:t>
            </a:r>
            <a:r>
              <a:rPr lang="en-IN" sz="2000" b="1" dirty="0" smtClean="0">
                <a:solidFill>
                  <a:schemeClr val="accent2">
                    <a:lumMod val="75000"/>
                  </a:schemeClr>
                </a:solidFill>
              </a:rPr>
              <a:t>/ </a:t>
            </a:r>
            <a:r>
              <a:rPr lang="hi-IN" sz="2000" b="1" dirty="0" smtClean="0">
                <a:solidFill>
                  <a:schemeClr val="accent2">
                    <a:lumMod val="75000"/>
                  </a:schemeClr>
                </a:solidFill>
              </a:rPr>
              <a:t>ष्</a:t>
            </a:r>
          </a:p>
          <a:p>
            <a:endParaRPr lang="hi-IN" dirty="0"/>
          </a:p>
          <a:p>
            <a:r>
              <a:rPr lang="hi-IN" dirty="0" smtClean="0"/>
              <a:t>उदाहरण</a:t>
            </a:r>
          </a:p>
          <a:p>
            <a:endParaRPr lang="hi-IN" dirty="0"/>
          </a:p>
          <a:p>
            <a:r>
              <a:rPr lang="hi-IN" sz="2000" dirty="0" smtClean="0">
                <a:solidFill>
                  <a:schemeClr val="accent6">
                    <a:lumMod val="75000"/>
                  </a:schemeClr>
                </a:solidFill>
              </a:rPr>
              <a:t>1.दुः शासन – दुःशासन </a:t>
            </a:r>
            <a:r>
              <a:rPr lang="en-IN" sz="2000" dirty="0" smtClean="0">
                <a:solidFill>
                  <a:schemeClr val="accent6">
                    <a:lumMod val="75000"/>
                  </a:schemeClr>
                </a:solidFill>
              </a:rPr>
              <a:t>/</a:t>
            </a:r>
            <a:r>
              <a:rPr lang="hi-IN" sz="2000" dirty="0" smtClean="0">
                <a:solidFill>
                  <a:schemeClr val="accent6">
                    <a:lumMod val="75000"/>
                  </a:schemeClr>
                </a:solidFill>
              </a:rPr>
              <a:t> दुश्शासन</a:t>
            </a:r>
          </a:p>
          <a:p>
            <a:endParaRPr lang="hi-IN" sz="2000" dirty="0" smtClean="0">
              <a:solidFill>
                <a:schemeClr val="accent6">
                  <a:lumMod val="75000"/>
                </a:schemeClr>
              </a:solidFill>
            </a:endParaRPr>
          </a:p>
          <a:p>
            <a:r>
              <a:rPr lang="hi-IN" sz="2000" dirty="0" smtClean="0">
                <a:solidFill>
                  <a:schemeClr val="accent6">
                    <a:lumMod val="75000"/>
                  </a:schemeClr>
                </a:solidFill>
              </a:rPr>
              <a:t>2.निः संदेह – निःसंदेह </a:t>
            </a:r>
            <a:r>
              <a:rPr lang="en-IN" sz="2000" dirty="0" smtClean="0">
                <a:solidFill>
                  <a:schemeClr val="accent6">
                    <a:lumMod val="75000"/>
                  </a:schemeClr>
                </a:solidFill>
              </a:rPr>
              <a:t>/</a:t>
            </a:r>
            <a:r>
              <a:rPr lang="hi-IN" sz="2000" dirty="0" smtClean="0">
                <a:solidFill>
                  <a:schemeClr val="accent6">
                    <a:lumMod val="75000"/>
                  </a:schemeClr>
                </a:solidFill>
              </a:rPr>
              <a:t> निस्संदेह</a:t>
            </a:r>
          </a:p>
          <a:p>
            <a:endParaRPr lang="hi-IN" sz="2000" dirty="0" smtClean="0">
              <a:solidFill>
                <a:schemeClr val="accent6">
                  <a:lumMod val="75000"/>
                </a:schemeClr>
              </a:solidFill>
            </a:endParaRPr>
          </a:p>
          <a:p>
            <a:r>
              <a:rPr lang="hi-IN" sz="2000" dirty="0" smtClean="0">
                <a:solidFill>
                  <a:schemeClr val="accent6">
                    <a:lumMod val="75000"/>
                  </a:schemeClr>
                </a:solidFill>
              </a:rPr>
              <a:t>3.रामः षष्ठः – रामःषष्ठः</a:t>
            </a:r>
            <a:r>
              <a:rPr lang="en-IN" sz="2000" dirty="0" smtClean="0">
                <a:solidFill>
                  <a:schemeClr val="accent6">
                    <a:lumMod val="75000"/>
                  </a:schemeClr>
                </a:solidFill>
              </a:rPr>
              <a:t>/ </a:t>
            </a:r>
            <a:r>
              <a:rPr lang="hi-IN" sz="2000" dirty="0" smtClean="0">
                <a:solidFill>
                  <a:schemeClr val="accent6">
                    <a:lumMod val="75000"/>
                  </a:schemeClr>
                </a:solidFill>
              </a:rPr>
              <a:t>रामष्षष्ठः</a:t>
            </a:r>
          </a:p>
          <a:p>
            <a:endParaRPr lang="hi-IN"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7048083"/>
          </a:xfrm>
          <a:prstGeom prst="rect">
            <a:avLst/>
          </a:prstGeom>
          <a:noFill/>
        </p:spPr>
        <p:txBody>
          <a:bodyPr wrap="square" rtlCol="0">
            <a:spAutoFit/>
          </a:bodyPr>
          <a:lstStyle/>
          <a:p>
            <a:pPr lvl="6"/>
            <a:r>
              <a:rPr lang="hi-IN" sz="2800" b="1" dirty="0" smtClean="0">
                <a:solidFill>
                  <a:srgbClr val="FF0000"/>
                </a:solidFill>
              </a:rPr>
              <a:t>विसर्ग संधि (2)</a:t>
            </a:r>
          </a:p>
          <a:p>
            <a:endParaRPr lang="hi-IN" dirty="0"/>
          </a:p>
          <a:p>
            <a:r>
              <a:rPr lang="hi-IN" dirty="0" smtClean="0"/>
              <a:t>यदि विसर्ग के पहले यदि अ हो और बाद में भी अ अथवा वर्ग का 3, 4, 5 वर्ण हो अथवा ह, य, र्, ल्, व् हो तो विसर्ग को ओ हो जाता है।</a:t>
            </a:r>
            <a:endParaRPr lang="hi-IN" dirty="0"/>
          </a:p>
          <a:p>
            <a:r>
              <a:rPr lang="hi-IN" dirty="0" smtClean="0"/>
              <a:t>जैसे-</a:t>
            </a:r>
          </a:p>
          <a:p>
            <a:endParaRPr lang="hi-IN" dirty="0"/>
          </a:p>
          <a:p>
            <a:r>
              <a:rPr lang="hi-IN" sz="2000" b="1" dirty="0" smtClean="0">
                <a:solidFill>
                  <a:schemeClr val="accent2">
                    <a:lumMod val="75000"/>
                  </a:schemeClr>
                </a:solidFill>
              </a:rPr>
              <a:t>अः </a:t>
            </a:r>
            <a:r>
              <a:rPr lang="en-IN" sz="2000" b="1" dirty="0" smtClean="0">
                <a:solidFill>
                  <a:schemeClr val="accent2">
                    <a:lumMod val="75000"/>
                  </a:schemeClr>
                </a:solidFill>
              </a:rPr>
              <a:t>+</a:t>
            </a:r>
            <a:r>
              <a:rPr lang="hi-IN" sz="2000" b="1" dirty="0" smtClean="0">
                <a:solidFill>
                  <a:schemeClr val="accent2">
                    <a:lumMod val="75000"/>
                  </a:schemeClr>
                </a:solidFill>
              </a:rPr>
              <a:t> अ </a:t>
            </a:r>
            <a:r>
              <a:rPr lang="en-IN" sz="2000" b="1" dirty="0" smtClean="0">
                <a:solidFill>
                  <a:schemeClr val="accent2">
                    <a:lumMod val="75000"/>
                  </a:schemeClr>
                </a:solidFill>
              </a:rPr>
              <a:t>=</a:t>
            </a:r>
            <a:r>
              <a:rPr lang="hi-IN" sz="2000" b="1" dirty="0" smtClean="0">
                <a:solidFill>
                  <a:schemeClr val="accent2">
                    <a:lumMod val="75000"/>
                  </a:schemeClr>
                </a:solidFill>
              </a:rPr>
              <a:t> ओ</a:t>
            </a:r>
          </a:p>
          <a:p>
            <a:endParaRPr lang="hi-IN" sz="2000" b="1" dirty="0" smtClean="0">
              <a:solidFill>
                <a:schemeClr val="accent2">
                  <a:lumMod val="75000"/>
                </a:schemeClr>
              </a:solidFill>
            </a:endParaRPr>
          </a:p>
          <a:p>
            <a:r>
              <a:rPr lang="hi-IN" sz="2000" b="1" dirty="0" smtClean="0">
                <a:solidFill>
                  <a:schemeClr val="accent2">
                    <a:lumMod val="75000"/>
                  </a:schemeClr>
                </a:solidFill>
              </a:rPr>
              <a:t>अः </a:t>
            </a:r>
            <a:r>
              <a:rPr lang="en-IN" sz="2000" b="1" dirty="0" smtClean="0">
                <a:solidFill>
                  <a:schemeClr val="accent2">
                    <a:lumMod val="75000"/>
                  </a:schemeClr>
                </a:solidFill>
              </a:rPr>
              <a:t>+</a:t>
            </a:r>
            <a:r>
              <a:rPr lang="hi-IN" sz="2000" b="1" dirty="0" smtClean="0">
                <a:solidFill>
                  <a:schemeClr val="accent2">
                    <a:lumMod val="75000"/>
                  </a:schemeClr>
                </a:solidFill>
              </a:rPr>
              <a:t> ग् </a:t>
            </a:r>
            <a:r>
              <a:rPr lang="en-IN" sz="2000" b="1" dirty="0" smtClean="0">
                <a:solidFill>
                  <a:schemeClr val="accent2">
                    <a:lumMod val="75000"/>
                  </a:schemeClr>
                </a:solidFill>
              </a:rPr>
              <a:t>/</a:t>
            </a:r>
            <a:r>
              <a:rPr lang="hi-IN" sz="2000" b="1" dirty="0" smtClean="0">
                <a:solidFill>
                  <a:schemeClr val="accent2">
                    <a:lumMod val="75000"/>
                  </a:schemeClr>
                </a:solidFill>
              </a:rPr>
              <a:t> </a:t>
            </a:r>
            <a:r>
              <a:rPr lang="en-IN" sz="2000" b="1" dirty="0" smtClean="0">
                <a:solidFill>
                  <a:schemeClr val="accent2">
                    <a:lumMod val="75000"/>
                  </a:schemeClr>
                </a:solidFill>
              </a:rPr>
              <a:t> </a:t>
            </a:r>
            <a:r>
              <a:rPr lang="hi-IN" sz="2000" b="1" dirty="0" smtClean="0">
                <a:solidFill>
                  <a:schemeClr val="accent2">
                    <a:lumMod val="75000"/>
                  </a:schemeClr>
                </a:solidFill>
              </a:rPr>
              <a:t>घ </a:t>
            </a:r>
            <a:r>
              <a:rPr lang="en-IN" sz="2000" b="1" dirty="0" smtClean="0">
                <a:solidFill>
                  <a:schemeClr val="accent2">
                    <a:lumMod val="75000"/>
                  </a:schemeClr>
                </a:solidFill>
              </a:rPr>
              <a:t>/</a:t>
            </a:r>
            <a:r>
              <a:rPr lang="hi-IN" sz="2000" b="1" dirty="0" smtClean="0">
                <a:solidFill>
                  <a:schemeClr val="accent2">
                    <a:lumMod val="75000"/>
                  </a:schemeClr>
                </a:solidFill>
              </a:rPr>
              <a:t> ङ् </a:t>
            </a:r>
            <a:r>
              <a:rPr lang="en-IN" sz="2000" b="1" dirty="0" smtClean="0">
                <a:solidFill>
                  <a:schemeClr val="accent2">
                    <a:lumMod val="75000"/>
                  </a:schemeClr>
                </a:solidFill>
              </a:rPr>
              <a:t>=</a:t>
            </a:r>
            <a:r>
              <a:rPr lang="hi-IN" sz="2000" b="1" dirty="0" smtClean="0">
                <a:solidFill>
                  <a:schemeClr val="accent2">
                    <a:lumMod val="75000"/>
                  </a:schemeClr>
                </a:solidFill>
              </a:rPr>
              <a:t> ओ</a:t>
            </a:r>
          </a:p>
          <a:p>
            <a:r>
              <a:rPr lang="hi-IN" sz="2000" b="1" dirty="0" smtClean="0">
                <a:solidFill>
                  <a:schemeClr val="accent2">
                    <a:lumMod val="75000"/>
                  </a:schemeClr>
                </a:solidFill>
              </a:rPr>
              <a:t>अः </a:t>
            </a:r>
            <a:r>
              <a:rPr lang="en-IN" sz="2000" b="1" dirty="0" smtClean="0">
                <a:solidFill>
                  <a:schemeClr val="accent2">
                    <a:lumMod val="75000"/>
                  </a:schemeClr>
                </a:solidFill>
              </a:rPr>
              <a:t>+</a:t>
            </a:r>
            <a:r>
              <a:rPr lang="hi-IN" sz="2000" b="1" dirty="0" smtClean="0">
                <a:solidFill>
                  <a:schemeClr val="accent2">
                    <a:lumMod val="75000"/>
                  </a:schemeClr>
                </a:solidFill>
              </a:rPr>
              <a:t> ज् </a:t>
            </a:r>
            <a:r>
              <a:rPr lang="en-IN" sz="2000" b="1" dirty="0" smtClean="0">
                <a:solidFill>
                  <a:schemeClr val="accent2">
                    <a:lumMod val="75000"/>
                  </a:schemeClr>
                </a:solidFill>
              </a:rPr>
              <a:t>/</a:t>
            </a:r>
            <a:r>
              <a:rPr lang="hi-IN" sz="2000" b="1" dirty="0" smtClean="0">
                <a:solidFill>
                  <a:schemeClr val="accent2">
                    <a:lumMod val="75000"/>
                  </a:schemeClr>
                </a:solidFill>
              </a:rPr>
              <a:t> झ् </a:t>
            </a:r>
            <a:r>
              <a:rPr lang="en-IN" sz="2000" b="1" dirty="0" smtClean="0">
                <a:solidFill>
                  <a:schemeClr val="accent2">
                    <a:lumMod val="75000"/>
                  </a:schemeClr>
                </a:solidFill>
              </a:rPr>
              <a:t>/</a:t>
            </a:r>
            <a:r>
              <a:rPr lang="hi-IN" sz="2000" b="1" dirty="0" smtClean="0">
                <a:solidFill>
                  <a:schemeClr val="accent2">
                    <a:lumMod val="75000"/>
                  </a:schemeClr>
                </a:solidFill>
              </a:rPr>
              <a:t> ञ् </a:t>
            </a:r>
            <a:r>
              <a:rPr lang="en-IN" sz="2000" b="1" dirty="0" smtClean="0">
                <a:solidFill>
                  <a:schemeClr val="accent2">
                    <a:lumMod val="75000"/>
                  </a:schemeClr>
                </a:solidFill>
              </a:rPr>
              <a:t>=</a:t>
            </a:r>
            <a:r>
              <a:rPr lang="hi-IN" sz="2000" b="1" dirty="0" smtClean="0">
                <a:solidFill>
                  <a:schemeClr val="accent2">
                    <a:lumMod val="75000"/>
                  </a:schemeClr>
                </a:solidFill>
              </a:rPr>
              <a:t> ओ</a:t>
            </a:r>
          </a:p>
          <a:p>
            <a:r>
              <a:rPr lang="hi-IN" sz="2000" b="1" dirty="0" smtClean="0">
                <a:solidFill>
                  <a:schemeClr val="accent2">
                    <a:lumMod val="75000"/>
                  </a:schemeClr>
                </a:solidFill>
              </a:rPr>
              <a:t>अः </a:t>
            </a:r>
            <a:r>
              <a:rPr lang="en-IN" sz="2000" b="1" dirty="0" smtClean="0">
                <a:solidFill>
                  <a:schemeClr val="accent2">
                    <a:lumMod val="75000"/>
                  </a:schemeClr>
                </a:solidFill>
              </a:rPr>
              <a:t>+</a:t>
            </a:r>
            <a:r>
              <a:rPr lang="hi-IN" sz="2000" b="1" dirty="0" smtClean="0">
                <a:solidFill>
                  <a:schemeClr val="accent2">
                    <a:lumMod val="75000"/>
                  </a:schemeClr>
                </a:solidFill>
              </a:rPr>
              <a:t> ड् </a:t>
            </a:r>
            <a:r>
              <a:rPr lang="en-IN" sz="2000" b="1" dirty="0" smtClean="0">
                <a:solidFill>
                  <a:schemeClr val="accent2">
                    <a:lumMod val="75000"/>
                  </a:schemeClr>
                </a:solidFill>
              </a:rPr>
              <a:t>/</a:t>
            </a:r>
            <a:r>
              <a:rPr lang="hi-IN" sz="2000" b="1" dirty="0" smtClean="0">
                <a:solidFill>
                  <a:schemeClr val="accent2">
                    <a:lumMod val="75000"/>
                  </a:schemeClr>
                </a:solidFill>
              </a:rPr>
              <a:t> </a:t>
            </a:r>
            <a:r>
              <a:rPr lang="en-IN" sz="2000" b="1" dirty="0" smtClean="0">
                <a:solidFill>
                  <a:schemeClr val="accent2">
                    <a:lumMod val="75000"/>
                  </a:schemeClr>
                </a:solidFill>
              </a:rPr>
              <a:t> </a:t>
            </a:r>
            <a:r>
              <a:rPr lang="hi-IN" sz="2000" b="1" dirty="0" smtClean="0">
                <a:solidFill>
                  <a:schemeClr val="accent2">
                    <a:lumMod val="75000"/>
                  </a:schemeClr>
                </a:solidFill>
              </a:rPr>
              <a:t>ढ़ </a:t>
            </a:r>
            <a:r>
              <a:rPr lang="en-IN" sz="2000" b="1" dirty="0" smtClean="0">
                <a:solidFill>
                  <a:schemeClr val="accent2">
                    <a:lumMod val="75000"/>
                  </a:schemeClr>
                </a:solidFill>
              </a:rPr>
              <a:t>/</a:t>
            </a:r>
            <a:r>
              <a:rPr lang="hi-IN" sz="2000" b="1" dirty="0" smtClean="0">
                <a:solidFill>
                  <a:schemeClr val="accent2">
                    <a:lumMod val="75000"/>
                  </a:schemeClr>
                </a:solidFill>
              </a:rPr>
              <a:t> ण् </a:t>
            </a:r>
            <a:r>
              <a:rPr lang="en-IN" sz="2000" b="1" dirty="0" smtClean="0">
                <a:solidFill>
                  <a:schemeClr val="accent2">
                    <a:lumMod val="75000"/>
                  </a:schemeClr>
                </a:solidFill>
              </a:rPr>
              <a:t>=</a:t>
            </a:r>
            <a:r>
              <a:rPr lang="hi-IN" sz="2000" b="1" dirty="0" smtClean="0">
                <a:solidFill>
                  <a:schemeClr val="accent2">
                    <a:lumMod val="75000"/>
                  </a:schemeClr>
                </a:solidFill>
              </a:rPr>
              <a:t> ओ</a:t>
            </a:r>
          </a:p>
          <a:p>
            <a:r>
              <a:rPr lang="hi-IN" sz="2000" b="1" dirty="0" smtClean="0">
                <a:solidFill>
                  <a:schemeClr val="accent2">
                    <a:lumMod val="75000"/>
                  </a:schemeClr>
                </a:solidFill>
              </a:rPr>
              <a:t>अः </a:t>
            </a:r>
            <a:r>
              <a:rPr lang="en-IN" sz="2000" b="1" dirty="0" smtClean="0">
                <a:solidFill>
                  <a:schemeClr val="accent2">
                    <a:lumMod val="75000"/>
                  </a:schemeClr>
                </a:solidFill>
              </a:rPr>
              <a:t>+</a:t>
            </a:r>
            <a:r>
              <a:rPr lang="hi-IN" sz="2000" b="1" dirty="0" smtClean="0">
                <a:solidFill>
                  <a:schemeClr val="accent2">
                    <a:lumMod val="75000"/>
                  </a:schemeClr>
                </a:solidFill>
              </a:rPr>
              <a:t> ब </a:t>
            </a:r>
            <a:r>
              <a:rPr lang="en-IN" sz="2000" b="1" dirty="0" smtClean="0">
                <a:solidFill>
                  <a:schemeClr val="accent2">
                    <a:lumMod val="75000"/>
                  </a:schemeClr>
                </a:solidFill>
              </a:rPr>
              <a:t>/</a:t>
            </a:r>
            <a:r>
              <a:rPr lang="hi-IN" sz="2000" b="1" dirty="0" smtClean="0">
                <a:solidFill>
                  <a:schemeClr val="accent2">
                    <a:lumMod val="75000"/>
                  </a:schemeClr>
                </a:solidFill>
              </a:rPr>
              <a:t> भ</a:t>
            </a:r>
            <a:r>
              <a:rPr lang="en-IN" sz="2000" b="1" dirty="0" smtClean="0">
                <a:solidFill>
                  <a:schemeClr val="accent2">
                    <a:lumMod val="75000"/>
                  </a:schemeClr>
                </a:solidFill>
              </a:rPr>
              <a:t> </a:t>
            </a:r>
            <a:r>
              <a:rPr lang="hi-IN" sz="2000" b="1" dirty="0" smtClean="0">
                <a:solidFill>
                  <a:schemeClr val="accent2">
                    <a:lumMod val="75000"/>
                  </a:schemeClr>
                </a:solidFill>
              </a:rPr>
              <a:t> </a:t>
            </a:r>
            <a:r>
              <a:rPr lang="en-IN" sz="2000" b="1" dirty="0" smtClean="0">
                <a:solidFill>
                  <a:schemeClr val="accent2">
                    <a:lumMod val="75000"/>
                  </a:schemeClr>
                </a:solidFill>
              </a:rPr>
              <a:t>/</a:t>
            </a:r>
            <a:r>
              <a:rPr lang="hi-IN" sz="2000" b="1" dirty="0" smtClean="0">
                <a:solidFill>
                  <a:schemeClr val="accent2">
                    <a:lumMod val="75000"/>
                  </a:schemeClr>
                </a:solidFill>
              </a:rPr>
              <a:t> म् </a:t>
            </a:r>
            <a:r>
              <a:rPr lang="en-IN" sz="2000" b="1" dirty="0" smtClean="0">
                <a:solidFill>
                  <a:schemeClr val="accent2">
                    <a:lumMod val="75000"/>
                  </a:schemeClr>
                </a:solidFill>
              </a:rPr>
              <a:t>=</a:t>
            </a:r>
            <a:r>
              <a:rPr lang="hi-IN" sz="2000" b="1" dirty="0" smtClean="0">
                <a:solidFill>
                  <a:schemeClr val="accent2">
                    <a:lumMod val="75000"/>
                  </a:schemeClr>
                </a:solidFill>
              </a:rPr>
              <a:t> ओ</a:t>
            </a:r>
          </a:p>
          <a:p>
            <a:r>
              <a:rPr lang="hi-IN" sz="2000" b="1" dirty="0" smtClean="0">
                <a:solidFill>
                  <a:schemeClr val="accent2">
                    <a:lumMod val="75000"/>
                  </a:schemeClr>
                </a:solidFill>
              </a:rPr>
              <a:t>अः </a:t>
            </a:r>
            <a:r>
              <a:rPr lang="en-IN" sz="2000" b="1" dirty="0" smtClean="0">
                <a:solidFill>
                  <a:schemeClr val="accent2">
                    <a:lumMod val="75000"/>
                  </a:schemeClr>
                </a:solidFill>
              </a:rPr>
              <a:t>+</a:t>
            </a:r>
            <a:r>
              <a:rPr lang="hi-IN" sz="2000" b="1" dirty="0" smtClean="0">
                <a:solidFill>
                  <a:schemeClr val="accent2">
                    <a:lumMod val="75000"/>
                  </a:schemeClr>
                </a:solidFill>
              </a:rPr>
              <a:t> द् </a:t>
            </a:r>
            <a:r>
              <a:rPr lang="en-IN" sz="2000" b="1" dirty="0" smtClean="0">
                <a:solidFill>
                  <a:schemeClr val="accent2">
                    <a:lumMod val="75000"/>
                  </a:schemeClr>
                </a:solidFill>
              </a:rPr>
              <a:t>/</a:t>
            </a:r>
            <a:r>
              <a:rPr lang="hi-IN" sz="2000" b="1" dirty="0" smtClean="0">
                <a:solidFill>
                  <a:schemeClr val="accent2">
                    <a:lumMod val="75000"/>
                  </a:schemeClr>
                </a:solidFill>
              </a:rPr>
              <a:t> </a:t>
            </a:r>
            <a:r>
              <a:rPr lang="en-IN" sz="2000" b="1" dirty="0" smtClean="0">
                <a:solidFill>
                  <a:schemeClr val="accent2">
                    <a:lumMod val="75000"/>
                  </a:schemeClr>
                </a:solidFill>
              </a:rPr>
              <a:t> </a:t>
            </a:r>
            <a:r>
              <a:rPr lang="hi-IN" sz="2000" b="1" dirty="0" smtClean="0">
                <a:solidFill>
                  <a:schemeClr val="accent2">
                    <a:lumMod val="75000"/>
                  </a:schemeClr>
                </a:solidFill>
              </a:rPr>
              <a:t>ध् </a:t>
            </a:r>
            <a:r>
              <a:rPr lang="en-IN" sz="2000" b="1" dirty="0" smtClean="0">
                <a:solidFill>
                  <a:schemeClr val="accent2">
                    <a:lumMod val="75000"/>
                  </a:schemeClr>
                </a:solidFill>
              </a:rPr>
              <a:t>/</a:t>
            </a:r>
            <a:r>
              <a:rPr lang="hi-IN" sz="2000" b="1" dirty="0" smtClean="0">
                <a:solidFill>
                  <a:schemeClr val="accent2">
                    <a:lumMod val="75000"/>
                  </a:schemeClr>
                </a:solidFill>
              </a:rPr>
              <a:t> न् </a:t>
            </a:r>
            <a:r>
              <a:rPr lang="en-IN" sz="2000" b="1" dirty="0" smtClean="0">
                <a:solidFill>
                  <a:schemeClr val="accent2">
                    <a:lumMod val="75000"/>
                  </a:schemeClr>
                </a:solidFill>
              </a:rPr>
              <a:t>=</a:t>
            </a:r>
            <a:r>
              <a:rPr lang="hi-IN" sz="2000" b="1" dirty="0" smtClean="0">
                <a:solidFill>
                  <a:schemeClr val="accent2">
                    <a:lumMod val="75000"/>
                  </a:schemeClr>
                </a:solidFill>
              </a:rPr>
              <a:t> ओ</a:t>
            </a:r>
          </a:p>
          <a:p>
            <a:r>
              <a:rPr lang="hi-IN" sz="2000" b="1" dirty="0" smtClean="0">
                <a:solidFill>
                  <a:schemeClr val="accent2">
                    <a:lumMod val="75000"/>
                  </a:schemeClr>
                </a:solidFill>
              </a:rPr>
              <a:t>अः </a:t>
            </a:r>
            <a:r>
              <a:rPr lang="en-IN" sz="2000" b="1" dirty="0" smtClean="0">
                <a:solidFill>
                  <a:schemeClr val="accent2">
                    <a:lumMod val="75000"/>
                  </a:schemeClr>
                </a:solidFill>
              </a:rPr>
              <a:t>+</a:t>
            </a:r>
            <a:r>
              <a:rPr lang="hi-IN" sz="2000" b="1" dirty="0" smtClean="0">
                <a:solidFill>
                  <a:schemeClr val="accent2">
                    <a:lumMod val="75000"/>
                  </a:schemeClr>
                </a:solidFill>
              </a:rPr>
              <a:t> ह् </a:t>
            </a:r>
            <a:r>
              <a:rPr lang="en-IN" sz="2000" b="1" dirty="0" smtClean="0">
                <a:solidFill>
                  <a:schemeClr val="accent2">
                    <a:lumMod val="75000"/>
                  </a:schemeClr>
                </a:solidFill>
              </a:rPr>
              <a:t>/</a:t>
            </a:r>
            <a:r>
              <a:rPr lang="hi-IN" sz="2000" b="1" dirty="0" smtClean="0">
                <a:solidFill>
                  <a:schemeClr val="accent2">
                    <a:lumMod val="75000"/>
                  </a:schemeClr>
                </a:solidFill>
              </a:rPr>
              <a:t> </a:t>
            </a:r>
            <a:r>
              <a:rPr lang="en-IN" sz="2000" b="1" dirty="0" smtClean="0">
                <a:solidFill>
                  <a:schemeClr val="accent2">
                    <a:lumMod val="75000"/>
                  </a:schemeClr>
                </a:solidFill>
              </a:rPr>
              <a:t> </a:t>
            </a:r>
            <a:r>
              <a:rPr lang="hi-IN" sz="2000" b="1" dirty="0" smtClean="0">
                <a:solidFill>
                  <a:schemeClr val="accent2">
                    <a:lumMod val="75000"/>
                  </a:schemeClr>
                </a:solidFill>
              </a:rPr>
              <a:t>य् </a:t>
            </a:r>
            <a:r>
              <a:rPr lang="en-IN" sz="2000" b="1" dirty="0" smtClean="0">
                <a:solidFill>
                  <a:schemeClr val="accent2">
                    <a:lumMod val="75000"/>
                  </a:schemeClr>
                </a:solidFill>
              </a:rPr>
              <a:t>/</a:t>
            </a:r>
            <a:r>
              <a:rPr lang="hi-IN" sz="2000" b="1" dirty="0" smtClean="0">
                <a:solidFill>
                  <a:schemeClr val="accent2">
                    <a:lumMod val="75000"/>
                  </a:schemeClr>
                </a:solidFill>
              </a:rPr>
              <a:t> र् </a:t>
            </a:r>
            <a:r>
              <a:rPr lang="en-IN" sz="2000" b="1" dirty="0" smtClean="0">
                <a:solidFill>
                  <a:schemeClr val="accent2">
                    <a:lumMod val="75000"/>
                  </a:schemeClr>
                </a:solidFill>
              </a:rPr>
              <a:t>/</a:t>
            </a:r>
            <a:r>
              <a:rPr lang="hi-IN" sz="2000" b="1" dirty="0" smtClean="0">
                <a:solidFill>
                  <a:schemeClr val="accent2">
                    <a:lumMod val="75000"/>
                  </a:schemeClr>
                </a:solidFill>
              </a:rPr>
              <a:t> </a:t>
            </a:r>
            <a:r>
              <a:rPr lang="en-IN" sz="2000" b="1" dirty="0" smtClean="0">
                <a:solidFill>
                  <a:schemeClr val="accent2">
                    <a:lumMod val="75000"/>
                  </a:schemeClr>
                </a:solidFill>
              </a:rPr>
              <a:t> </a:t>
            </a:r>
            <a:r>
              <a:rPr lang="hi-IN" sz="2000" b="1" dirty="0" smtClean="0">
                <a:solidFill>
                  <a:schemeClr val="accent2">
                    <a:lumMod val="75000"/>
                  </a:schemeClr>
                </a:solidFill>
              </a:rPr>
              <a:t>ल् </a:t>
            </a:r>
            <a:r>
              <a:rPr lang="en-IN" sz="2000" b="1" dirty="0" smtClean="0">
                <a:solidFill>
                  <a:schemeClr val="accent2">
                    <a:lumMod val="75000"/>
                  </a:schemeClr>
                </a:solidFill>
              </a:rPr>
              <a:t>/</a:t>
            </a:r>
            <a:r>
              <a:rPr lang="hi-IN" sz="2000" b="1" dirty="0" smtClean="0">
                <a:solidFill>
                  <a:schemeClr val="accent2">
                    <a:lumMod val="75000"/>
                  </a:schemeClr>
                </a:solidFill>
              </a:rPr>
              <a:t> व् </a:t>
            </a:r>
            <a:r>
              <a:rPr lang="en-IN" sz="2000" b="1" dirty="0" smtClean="0">
                <a:solidFill>
                  <a:schemeClr val="accent2">
                    <a:lumMod val="75000"/>
                  </a:schemeClr>
                </a:solidFill>
              </a:rPr>
              <a:t>=</a:t>
            </a:r>
            <a:r>
              <a:rPr lang="hi-IN" sz="2000" b="1" dirty="0" smtClean="0">
                <a:solidFill>
                  <a:schemeClr val="accent2">
                    <a:lumMod val="75000"/>
                  </a:schemeClr>
                </a:solidFill>
              </a:rPr>
              <a:t> ओ</a:t>
            </a:r>
          </a:p>
          <a:p>
            <a:endParaRPr lang="hi-IN" sz="2000" b="1" dirty="0" smtClean="0">
              <a:solidFill>
                <a:schemeClr val="accent2">
                  <a:lumMod val="75000"/>
                </a:schemeClr>
              </a:solidFill>
            </a:endParaRPr>
          </a:p>
          <a:p>
            <a:r>
              <a:rPr lang="hi-IN" dirty="0" smtClean="0"/>
              <a:t>उदाहरण</a:t>
            </a:r>
          </a:p>
          <a:p>
            <a:endParaRPr lang="hi-IN" dirty="0"/>
          </a:p>
          <a:p>
            <a:r>
              <a:rPr lang="hi-IN" sz="2000" dirty="0" smtClean="0">
                <a:solidFill>
                  <a:schemeClr val="accent6">
                    <a:lumMod val="75000"/>
                  </a:schemeClr>
                </a:solidFill>
              </a:rPr>
              <a:t>1.मनः योग – मनोयोग</a:t>
            </a:r>
          </a:p>
          <a:p>
            <a:r>
              <a:rPr lang="hi-IN" sz="2000" dirty="0" smtClean="0">
                <a:solidFill>
                  <a:schemeClr val="accent6">
                    <a:lumMod val="75000"/>
                  </a:schemeClr>
                </a:solidFill>
              </a:rPr>
              <a:t>2. वयः वृद्ध – वयोवृद्ध</a:t>
            </a:r>
          </a:p>
          <a:p>
            <a:r>
              <a:rPr lang="hi-IN" sz="2000" dirty="0" smtClean="0">
                <a:solidFill>
                  <a:schemeClr val="accent6">
                    <a:lumMod val="75000"/>
                  </a:schemeClr>
                </a:solidFill>
              </a:rPr>
              <a:t>3.तेजः राशि – तेजोराशि</a:t>
            </a:r>
          </a:p>
          <a:p>
            <a:r>
              <a:rPr lang="hi-IN" sz="2000" dirty="0" smtClean="0">
                <a:solidFill>
                  <a:schemeClr val="accent6">
                    <a:lumMod val="75000"/>
                  </a:schemeClr>
                </a:solidFill>
              </a:rPr>
              <a:t>4.रामः जयति – रामोजयति</a:t>
            </a:r>
          </a:p>
          <a:p>
            <a:r>
              <a:rPr lang="hi-IN" sz="2000" dirty="0" smtClean="0">
                <a:solidFill>
                  <a:schemeClr val="accent6">
                    <a:lumMod val="75000"/>
                  </a:schemeClr>
                </a:solidFill>
              </a:rPr>
              <a:t>5.बालः हसति – बालो हसति</a:t>
            </a:r>
          </a:p>
          <a:p>
            <a:endParaRPr lang="hi-IN"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5536" y="476672"/>
            <a:ext cx="8208912" cy="3447098"/>
          </a:xfrm>
          <a:prstGeom prst="rect">
            <a:avLst/>
          </a:prstGeom>
          <a:noFill/>
        </p:spPr>
        <p:txBody>
          <a:bodyPr wrap="square" rtlCol="0">
            <a:spAutoFit/>
          </a:bodyPr>
          <a:lstStyle/>
          <a:p>
            <a:r>
              <a:rPr lang="hi-IN" dirty="0" smtClean="0"/>
              <a:t>अभ्यास</a:t>
            </a:r>
          </a:p>
          <a:p>
            <a:endParaRPr lang="hi-IN" dirty="0" smtClean="0"/>
          </a:p>
          <a:p>
            <a:r>
              <a:rPr lang="hi-IN" dirty="0" smtClean="0"/>
              <a:t>1. स्वभावो जीवो</a:t>
            </a:r>
          </a:p>
          <a:p>
            <a:r>
              <a:rPr lang="hi-IN" dirty="0" smtClean="0"/>
              <a:t>2. अरहंतो भगवंत</a:t>
            </a:r>
          </a:p>
          <a:p>
            <a:r>
              <a:rPr lang="hi-IN" dirty="0" smtClean="0"/>
              <a:t>3. सिद्धाश्च</a:t>
            </a:r>
          </a:p>
          <a:p>
            <a:r>
              <a:rPr lang="hi-IN" dirty="0" smtClean="0"/>
              <a:t>4. उक्तो</a:t>
            </a:r>
            <a:r>
              <a:rPr lang="en-IN" sz="2000" dirty="0" smtClean="0"/>
              <a:t>s</a:t>
            </a:r>
            <a:r>
              <a:rPr lang="hi-IN" dirty="0" smtClean="0"/>
              <a:t>पवर्ग</a:t>
            </a:r>
          </a:p>
          <a:p>
            <a:r>
              <a:rPr lang="hi-IN" dirty="0" smtClean="0"/>
              <a:t>5. जिनाधिपास्त्रिभुवनः</a:t>
            </a:r>
          </a:p>
          <a:p>
            <a:r>
              <a:rPr lang="hi-IN" dirty="0" smtClean="0"/>
              <a:t>6. श्रीमंतो भरतेश्वर</a:t>
            </a:r>
          </a:p>
          <a:p>
            <a:r>
              <a:rPr lang="hi-IN" dirty="0" smtClean="0"/>
              <a:t>7. सुधियस्तीर्थंकराणां</a:t>
            </a:r>
          </a:p>
          <a:p>
            <a:endParaRPr lang="hi-IN" dirty="0" smtClean="0"/>
          </a:p>
          <a:p>
            <a:endParaRPr lang="hi-IN" dirty="0" smtClean="0"/>
          </a:p>
          <a:p>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6863417"/>
          </a:xfrm>
          <a:prstGeom prst="rect">
            <a:avLst/>
          </a:prstGeom>
          <a:noFill/>
        </p:spPr>
        <p:txBody>
          <a:bodyPr wrap="square" rtlCol="0">
            <a:spAutoFit/>
          </a:bodyPr>
          <a:lstStyle/>
          <a:p>
            <a:pPr lvl="8"/>
            <a:r>
              <a:rPr lang="hi-IN" sz="3200" b="1" dirty="0" smtClean="0">
                <a:solidFill>
                  <a:srgbClr val="FF0000"/>
                </a:solidFill>
              </a:rPr>
              <a:t>संधि अभ्यास</a:t>
            </a:r>
          </a:p>
          <a:p>
            <a:endParaRPr lang="hi-IN" dirty="0" smtClean="0"/>
          </a:p>
          <a:p>
            <a:r>
              <a:rPr lang="hi-IN" sz="2600" dirty="0" smtClean="0">
                <a:solidFill>
                  <a:srgbClr val="00B0F0"/>
                </a:solidFill>
              </a:rPr>
              <a:t>1.सिद्धीश्वराः</a:t>
            </a:r>
          </a:p>
          <a:p>
            <a:r>
              <a:rPr lang="hi-IN" sz="2600" dirty="0" smtClean="0">
                <a:solidFill>
                  <a:srgbClr val="00B0F0"/>
                </a:solidFill>
              </a:rPr>
              <a:t>2.जिनशासनोन्नतिकराः</a:t>
            </a:r>
          </a:p>
          <a:p>
            <a:r>
              <a:rPr lang="hi-IN" sz="2600" dirty="0" smtClean="0">
                <a:solidFill>
                  <a:srgbClr val="00B0F0"/>
                </a:solidFill>
              </a:rPr>
              <a:t>3.रत्नत्रयाराधकाः</a:t>
            </a:r>
          </a:p>
          <a:p>
            <a:r>
              <a:rPr lang="hi-IN" sz="2600" dirty="0" smtClean="0">
                <a:solidFill>
                  <a:srgbClr val="00B0F0"/>
                </a:solidFill>
              </a:rPr>
              <a:t>4.पञ्चैते</a:t>
            </a:r>
          </a:p>
          <a:p>
            <a:r>
              <a:rPr lang="hi-IN" sz="2600" dirty="0" smtClean="0">
                <a:solidFill>
                  <a:srgbClr val="00B0F0"/>
                </a:solidFill>
              </a:rPr>
              <a:t>5.श्रीमन्नम्र</a:t>
            </a:r>
          </a:p>
          <a:p>
            <a:r>
              <a:rPr lang="hi-IN" sz="2600" dirty="0" smtClean="0">
                <a:solidFill>
                  <a:srgbClr val="00B0F0"/>
                </a:solidFill>
              </a:rPr>
              <a:t>6.नखेन्दवः</a:t>
            </a:r>
          </a:p>
          <a:p>
            <a:r>
              <a:rPr lang="hi-IN" sz="2600" dirty="0" smtClean="0">
                <a:solidFill>
                  <a:srgbClr val="00B0F0"/>
                </a:solidFill>
              </a:rPr>
              <a:t>7.प्रवचनाम्भोधीन्दवाः</a:t>
            </a:r>
          </a:p>
          <a:p>
            <a:r>
              <a:rPr lang="hi-IN" sz="2600" dirty="0" smtClean="0">
                <a:solidFill>
                  <a:srgbClr val="00B0F0"/>
                </a:solidFill>
              </a:rPr>
              <a:t>8.सूर्यनुगतास्ते</a:t>
            </a:r>
          </a:p>
          <a:p>
            <a:r>
              <a:rPr lang="hi-IN" sz="2600" dirty="0" smtClean="0">
                <a:solidFill>
                  <a:srgbClr val="00B0F0"/>
                </a:solidFill>
              </a:rPr>
              <a:t>9.योगिजनैश्च</a:t>
            </a:r>
          </a:p>
          <a:p>
            <a:r>
              <a:rPr lang="hi-IN" sz="2600" dirty="0" smtClean="0">
                <a:solidFill>
                  <a:srgbClr val="00B0F0"/>
                </a:solidFill>
              </a:rPr>
              <a:t>10.जिनपत्योक्तु</a:t>
            </a:r>
          </a:p>
          <a:p>
            <a:r>
              <a:rPr lang="hi-IN" sz="2600" dirty="0" smtClean="0">
                <a:solidFill>
                  <a:srgbClr val="00B0F0"/>
                </a:solidFill>
              </a:rPr>
              <a:t>11.नाभेयादि</a:t>
            </a:r>
          </a:p>
          <a:p>
            <a:r>
              <a:rPr lang="hi-IN" sz="2600" dirty="0" smtClean="0">
                <a:solidFill>
                  <a:srgbClr val="00B0F0"/>
                </a:solidFill>
              </a:rPr>
              <a:t>12.सकलार्चिता</a:t>
            </a:r>
          </a:p>
          <a:p>
            <a:r>
              <a:rPr lang="hi-IN" sz="2600" dirty="0" smtClean="0">
                <a:solidFill>
                  <a:srgbClr val="00B0F0"/>
                </a:solidFill>
              </a:rPr>
              <a:t>13.चोर्जयंत</a:t>
            </a:r>
          </a:p>
          <a:p>
            <a:r>
              <a:rPr lang="hi-IN" sz="2600" dirty="0" smtClean="0">
                <a:solidFill>
                  <a:srgbClr val="00B0F0"/>
                </a:solidFill>
              </a:rPr>
              <a:t>14.नेमीश्वरस्यार्हतो</a:t>
            </a:r>
          </a:p>
          <a:p>
            <a:r>
              <a:rPr lang="hi-IN" sz="2600" dirty="0" smtClean="0">
                <a:solidFill>
                  <a:srgbClr val="00B0F0"/>
                </a:solidFill>
              </a:rPr>
              <a:t>15.भावनामरगृहे</a:t>
            </a:r>
            <a:endParaRPr lang="en-IN" sz="2600" dirty="0">
              <a:solidFill>
                <a:srgbClr val="00B0F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TotalTime>
  <Words>288</Words>
  <Application>Microsoft Office PowerPoint</Application>
  <PresentationFormat>On-screen Show (4:3)</PresentationFormat>
  <Paragraphs>67</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Slide 1</vt:lpstr>
      <vt:lpstr>Slide 2</vt:lpstr>
      <vt:lpstr>Slide 3</vt:lpstr>
      <vt:lpstr>Slide 4</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admin</cp:lastModifiedBy>
  <cp:revision>2</cp:revision>
  <dcterms:created xsi:type="dcterms:W3CDTF">2017-11-06T09:02:33Z</dcterms:created>
  <dcterms:modified xsi:type="dcterms:W3CDTF">2017-11-08T10:00:01Z</dcterms:modified>
</cp:coreProperties>
</file>